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s/comment1.xml" ContentType="application/vnd.openxmlformats-officedocument.presentationml.comments+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5"/>
    <p:sldId id="273" r:id="rId26"/>
    <p:sldId id="274" r:id="rId27"/>
    <p:sldId id="275" r:id="rId28"/>
    <p:sldId id="276" r:id="rId29"/>
    <p:sldId id="277" r:id="rId30"/>
    <p:sldId id="278" r:id="rId31"/>
    <p:sldId id="279" r:id="rId32"/>
    <p:sldId id="280"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张然" initials="张"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comments" Target="comments/comment1.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13T22:11:58.021" idx="1">
    <p:pos x="6406" y="4917"/>
    <p:text>need to explain the meanings</p:text>
    <p:extLst>
      <p:ext uri="{C676402C-5697-4E1C-873F-D02D1690AC5C}">
        <p15:threadingInfo xmlns:p15="http://schemas.microsoft.com/office/powerpoint/2012/main" timeZoneBias="-480"/>
      </p:ext>
    </p:extLs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270000" y="1689100"/>
            <a:ext cx="10464800" cy="3467100"/>
          </a:xfrm>
          <a:prstGeom prst="rect">
            <a:avLst/>
          </a:prstGeom>
        </p:spPr>
        <p:txBody>
          <a:bodyPr anchor="b"/>
          <a:lstStyle>
            <a:lvl1pPr algn="ctr"/>
          </a:lstStyle>
          <a:p>
            <a:pPr/>
            <a:r>
              <a:t>标题文本</a:t>
            </a:r>
          </a:p>
        </p:txBody>
      </p:sp>
      <p:sp>
        <p:nvSpPr>
          <p:cNvPr id="12" name="正文级别 1…"/>
          <p:cNvSpPr txBox="1"/>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文">
    <p:spTree>
      <p:nvGrpSpPr>
        <p:cNvPr id="1" name=""/>
        <p:cNvGrpSpPr/>
        <p:nvPr/>
      </p:nvGrpSpPr>
      <p:grpSpPr>
        <a:xfrm>
          <a:off x="0" y="0"/>
          <a:ext cx="0" cy="0"/>
          <a:chOff x="0" y="0"/>
          <a:chExt cx="0" cy="0"/>
        </a:xfrm>
      </p:grpSpPr>
      <p:sp>
        <p:nvSpPr>
          <p:cNvPr id="93" name="“在此键入引文。”"/>
          <p:cNvSpPr txBox="1"/>
          <p:nvPr>
            <p:ph type="body" sz="quarter" idx="13"/>
          </p:nvPr>
        </p:nvSpPr>
        <p:spPr>
          <a:xfrm>
            <a:off x="1270000" y="4241831"/>
            <a:ext cx="10464800" cy="901638"/>
          </a:xfrm>
          <a:prstGeom prst="rect">
            <a:avLst/>
          </a:prstGeom>
        </p:spPr>
        <p:txBody>
          <a:bodyPr>
            <a:spAutoFit/>
          </a:bodyPr>
          <a:lstStyle>
            <a:lvl1pPr marL="0" indent="0" algn="ctr">
              <a:spcBef>
                <a:spcPts val="0"/>
              </a:spcBef>
              <a:buSzTx/>
              <a:buNone/>
            </a:lvl1pPr>
          </a:lstStyle>
          <a:p>
            <a:pPr/>
            <a:r>
              <a:t>“在此键入引文。”</a:t>
            </a:r>
          </a:p>
        </p:txBody>
      </p:sp>
      <p:sp>
        <p:nvSpPr>
          <p:cNvPr id="94" name="–Johnny Appleseed"/>
          <p:cNvSpPr txBox="1"/>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照片 - 水平">
    <p:spTree>
      <p:nvGrpSpPr>
        <p:cNvPr id="1" name=""/>
        <p:cNvGrpSpPr/>
        <p:nvPr/>
      </p:nvGrpSpPr>
      <p:grpSpPr>
        <a:xfrm>
          <a:off x="0" y="0"/>
          <a:ext cx="0" cy="0"/>
          <a:chOff x="0" y="0"/>
          <a:chExt cx="0" cy="0"/>
        </a:xfrm>
      </p:grpSpPr>
      <p:sp>
        <p:nvSpPr>
          <p:cNvPr id="20" name="图像"/>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pPr/>
          </a:p>
        </p:txBody>
      </p:sp>
      <p:sp>
        <p:nvSpPr>
          <p:cNvPr id="21" name="标题文本"/>
          <p:cNvSpPr txBox="1"/>
          <p:nvPr>
            <p:ph type="title"/>
          </p:nvPr>
        </p:nvSpPr>
        <p:spPr>
          <a:xfrm>
            <a:off x="1270000" y="6680200"/>
            <a:ext cx="10464800" cy="1270000"/>
          </a:xfrm>
          <a:prstGeom prst="rect">
            <a:avLst/>
          </a:prstGeom>
        </p:spPr>
        <p:txBody>
          <a:bodyPr anchor="b"/>
          <a:lstStyle>
            <a:lvl1pPr algn="ctr"/>
          </a:lstStyle>
          <a:p>
            <a:pPr/>
            <a:r>
              <a:t>标题文本</a:t>
            </a:r>
          </a:p>
        </p:txBody>
      </p:sp>
      <p:sp>
        <p:nvSpPr>
          <p:cNvPr id="22" name="正文级别 1…"/>
          <p:cNvSpPr txBox="1"/>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270000" y="3289300"/>
            <a:ext cx="10464800" cy="3175000"/>
          </a:xfrm>
          <a:prstGeom prst="rect">
            <a:avLst/>
          </a:prstGeom>
        </p:spPr>
        <p:txBody>
          <a:bodyPr/>
          <a:lstStyle>
            <a:lvl1pPr algn="ct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照片 - 垂直">
    <p:spTree>
      <p:nvGrpSpPr>
        <p:cNvPr id="1" name=""/>
        <p:cNvGrpSpPr/>
        <p:nvPr/>
      </p:nvGrpSpPr>
      <p:grpSpPr>
        <a:xfrm>
          <a:off x="0" y="0"/>
          <a:ext cx="0" cy="0"/>
          <a:chOff x="0" y="0"/>
          <a:chExt cx="0" cy="0"/>
        </a:xfrm>
      </p:grpSpPr>
      <p:sp>
        <p:nvSpPr>
          <p:cNvPr id="38" name="图像"/>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pPr/>
          </a:p>
        </p:txBody>
      </p:sp>
      <p:sp>
        <p:nvSpPr>
          <p:cNvPr id="39" name="标题文本"/>
          <p:cNvSpPr txBox="1"/>
          <p:nvPr>
            <p:ph type="title"/>
          </p:nvPr>
        </p:nvSpPr>
        <p:spPr>
          <a:xfrm>
            <a:off x="965200" y="1397000"/>
            <a:ext cx="5600700" cy="4038600"/>
          </a:xfrm>
          <a:prstGeom prst="rect">
            <a:avLst/>
          </a:prstGeom>
        </p:spPr>
        <p:txBody>
          <a:bodyPr anchor="b"/>
          <a:lstStyle>
            <a:lvl1pPr algn="ctr">
              <a:defRPr sz="6800"/>
            </a:lvl1pPr>
          </a:lstStyle>
          <a:p>
            <a:pPr/>
            <a:r>
              <a:t>标题文本</a:t>
            </a:r>
          </a:p>
        </p:txBody>
      </p:sp>
      <p:sp>
        <p:nvSpPr>
          <p:cNvPr id="40" name="正文级别 1…"/>
          <p:cNvSpPr txBox="1"/>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lvl1pPr algn="ct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lvl1pPr algn="ctr"/>
          </a:lstStyle>
          <a:p>
            <a:pPr/>
            <a:r>
              <a:t>标题文本</a:t>
            </a:r>
          </a:p>
        </p:txBody>
      </p:sp>
      <p:sp>
        <p:nvSpPr>
          <p:cNvPr id="57" name="正文级别 1…"/>
          <p:cNvSpPr txBox="1"/>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lvl1pPr algn="ctr"/>
          </a:lstStyle>
          <a:p>
            <a:pPr/>
            <a:r>
              <a:t>标题文本</a:t>
            </a:r>
          </a:p>
        </p:txBody>
      </p:sp>
      <p:sp>
        <p:nvSpPr>
          <p:cNvPr id="67" name="正文级别 1…"/>
          <p:cNvSpPr txBox="1"/>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pPr/>
          </a:p>
        </p:txBody>
      </p:sp>
      <p:sp>
        <p:nvSpPr>
          <p:cNvPr id="84" name="图像"/>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pPr/>
          </a:p>
        </p:txBody>
      </p:sp>
      <p:sp>
        <p:nvSpPr>
          <p:cNvPr id="85" name="图像"/>
          <p:cNvSpPr/>
          <p:nvPr>
            <p:ph type="pic" sz="half" idx="15"/>
          </p:nvPr>
        </p:nvSpPr>
        <p:spPr>
          <a:xfrm>
            <a:off x="952500" y="825500"/>
            <a:ext cx="6197600" cy="8089900"/>
          </a:xfrm>
          <a:prstGeom prst="rect">
            <a:avLst/>
          </a:prstGeom>
          <a:ln w="9525">
            <a:round/>
          </a:ln>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正文级别 1…"/>
          <p:cNvSpPr txBox="1"/>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正文级别 1</a:t>
            </a:r>
          </a:p>
          <a:p>
            <a:pPr lvl="1"/>
            <a:r>
              <a:t>正文级别 2</a:t>
            </a:r>
          </a:p>
          <a:p>
            <a:pPr lvl="2"/>
            <a:r>
              <a:t>正文级别 3</a:t>
            </a:r>
          </a:p>
          <a:p>
            <a:pPr lvl="3"/>
            <a:r>
              <a:t>正文级别 4</a:t>
            </a:r>
          </a:p>
          <a:p>
            <a:pPr lvl="4"/>
            <a:r>
              <a:t>正文级别 5</a:t>
            </a:r>
          </a:p>
        </p:txBody>
      </p:sp>
      <p:sp>
        <p:nvSpPr>
          <p:cNvPr id="3" name="标题文本"/>
          <p:cNvSpPr txBox="1"/>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4" name="幻灯片编号"/>
          <p:cNvSpPr txBox="1"/>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jpeg"/><Relationship Id="rId4" Type="http://schemas.openxmlformats.org/officeDocument/2006/relationships/image" Target="../media/image4.png"/><Relationship Id="rId5" Type="http://schemas.openxmlformats.org/officeDocument/2006/relationships/image" Target="../media/image3.jpeg"/><Relationship Id="rId6"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xml"/><Relationship Id="rId3" Type="http://schemas.openxmlformats.org/officeDocument/2006/relationships/image" Target="../media/image1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 Id="rId3"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图像" descr="图像"/>
          <p:cNvPicPr>
            <a:picLocks noChangeAspect="0"/>
          </p:cNvPicPr>
          <p:nvPr/>
        </p:nvPicPr>
        <p:blipFill>
          <a:blip r:embed="rId2">
            <a:alphaModFix amt="58254"/>
            <a:extLst/>
          </a:blip>
          <a:stretch>
            <a:fillRect/>
          </a:stretch>
        </p:blipFill>
        <p:spPr>
          <a:xfrm>
            <a:off x="1204018" y="839025"/>
            <a:ext cx="10685664" cy="8291450"/>
          </a:xfrm>
          <a:prstGeom prst="rect">
            <a:avLst/>
          </a:prstGeom>
          <a:effectLst>
            <a:reflection blurRad="0" stA="50000" stPos="0" endA="0" endPos="40000" dist="0" dir="5400000" fadeDir="5400000" sx="100000" sy="-100000" kx="0" ky="0" algn="bl" rotWithShape="0"/>
          </a:effectLst>
        </p:spPr>
      </p:pic>
      <p:sp>
        <p:nvSpPr>
          <p:cNvPr id="120" name="AP WORLD HISTORY"/>
          <p:cNvSpPr txBox="1"/>
          <p:nvPr>
            <p:ph type="ctrTitle"/>
          </p:nvPr>
        </p:nvSpPr>
        <p:spPr>
          <a:xfrm>
            <a:off x="1270000" y="1892300"/>
            <a:ext cx="10464800" cy="3467100"/>
          </a:xfrm>
          <a:prstGeom prst="rect">
            <a:avLst/>
          </a:prstGeom>
        </p:spPr>
        <p:txBody>
          <a:bodyPr/>
          <a:lstStyle>
            <a:lvl1pPr defTabSz="362204">
              <a:defRPr sz="4464">
                <a:solidFill>
                  <a:schemeClr val="accent5">
                    <a:lumOff val="-17421"/>
                  </a:schemeClr>
                </a:solidFill>
                <a:latin typeface="Zapfino"/>
                <a:ea typeface="Zapfino"/>
                <a:cs typeface="Zapfino"/>
                <a:sym typeface="Zapfino"/>
              </a:defRPr>
            </a:lvl1pPr>
          </a:lstStyle>
          <a:p>
            <a:pPr/>
            <a:r>
              <a:t>AP WORLD HISTORY</a:t>
            </a:r>
          </a:p>
        </p:txBody>
      </p:sp>
      <p:sp>
        <p:nvSpPr>
          <p:cNvPr id="121" name="CH.17 Revolutions of Industrialization…"/>
          <p:cNvSpPr txBox="1"/>
          <p:nvPr>
            <p:ph type="subTitle" sz="quarter" idx="1"/>
          </p:nvPr>
        </p:nvSpPr>
        <p:spPr>
          <a:xfrm>
            <a:off x="1270000" y="4608859"/>
            <a:ext cx="10553700" cy="1791991"/>
          </a:xfrm>
          <a:prstGeom prst="rect">
            <a:avLst/>
          </a:prstGeom>
        </p:spPr>
        <p:txBody>
          <a:bodyPr/>
          <a:lstStyle/>
          <a:p>
            <a:pPr>
              <a:defRPr sz="4100"/>
            </a:pPr>
            <a:r>
              <a:t>CH.17 Revolutions of Industrialization</a:t>
            </a:r>
          </a:p>
          <a:p>
            <a:pPr>
              <a:defRPr sz="4100"/>
            </a:pPr>
            <a:r>
              <a:t>1750-1914 </a:t>
            </a:r>
          </a:p>
        </p:txBody>
      </p:sp>
      <p:grpSp>
        <p:nvGrpSpPr>
          <p:cNvPr id="124" name="图像"/>
          <p:cNvGrpSpPr/>
          <p:nvPr/>
        </p:nvGrpSpPr>
        <p:grpSpPr>
          <a:xfrm rot="523085">
            <a:off x="8042333" y="6900028"/>
            <a:ext cx="4648201" cy="2184401"/>
            <a:chOff x="0" y="0"/>
            <a:chExt cx="4648200" cy="2184400"/>
          </a:xfrm>
        </p:grpSpPr>
        <p:pic>
          <p:nvPicPr>
            <p:cNvPr id="123" name="图像" descr="图像"/>
            <p:cNvPicPr>
              <a:picLocks noChangeAspect="1"/>
            </p:cNvPicPr>
            <p:nvPr/>
          </p:nvPicPr>
          <p:blipFill>
            <a:blip r:embed="rId3">
              <a:alphaModFix amt="89146"/>
              <a:extLst/>
            </a:blip>
            <a:stretch>
              <a:fillRect/>
            </a:stretch>
          </p:blipFill>
          <p:spPr>
            <a:xfrm>
              <a:off x="127000" y="88900"/>
              <a:ext cx="4394201" cy="1854201"/>
            </a:xfrm>
            <a:prstGeom prst="rect">
              <a:avLst/>
            </a:prstGeom>
            <a:ln>
              <a:noFill/>
            </a:ln>
            <a:effectLst/>
          </p:spPr>
        </p:pic>
        <p:pic>
          <p:nvPicPr>
            <p:cNvPr id="122" name="图像" descr="图像"/>
            <p:cNvPicPr>
              <a:picLocks noChangeAspect="0"/>
            </p:cNvPicPr>
            <p:nvPr/>
          </p:nvPicPr>
          <p:blipFill>
            <a:blip r:embed="rId4">
              <a:alphaModFix amt="89146"/>
              <a:extLst/>
            </a:blip>
            <a:stretch>
              <a:fillRect/>
            </a:stretch>
          </p:blipFill>
          <p:spPr>
            <a:xfrm>
              <a:off x="0" y="0"/>
              <a:ext cx="4648200" cy="2184400"/>
            </a:xfrm>
            <a:prstGeom prst="rect">
              <a:avLst/>
            </a:prstGeom>
            <a:effectLst/>
          </p:spPr>
        </p:pic>
      </p:grpSp>
      <p:grpSp>
        <p:nvGrpSpPr>
          <p:cNvPr id="127" name="图像"/>
          <p:cNvGrpSpPr/>
          <p:nvPr/>
        </p:nvGrpSpPr>
        <p:grpSpPr>
          <a:xfrm rot="20740869">
            <a:off x="109829" y="600982"/>
            <a:ext cx="4076701" cy="2451101"/>
            <a:chOff x="0" y="0"/>
            <a:chExt cx="4076700" cy="2451100"/>
          </a:xfrm>
        </p:grpSpPr>
        <p:pic>
          <p:nvPicPr>
            <p:cNvPr id="126" name="图像" descr="图像"/>
            <p:cNvPicPr>
              <a:picLocks noChangeAspect="1"/>
            </p:cNvPicPr>
            <p:nvPr/>
          </p:nvPicPr>
          <p:blipFill>
            <a:blip r:embed="rId5">
              <a:alphaModFix amt="93647"/>
              <a:extLst/>
            </a:blip>
            <a:stretch>
              <a:fillRect/>
            </a:stretch>
          </p:blipFill>
          <p:spPr>
            <a:xfrm>
              <a:off x="126999" y="88899"/>
              <a:ext cx="3822701" cy="2120901"/>
            </a:xfrm>
            <a:prstGeom prst="rect">
              <a:avLst/>
            </a:prstGeom>
            <a:ln>
              <a:noFill/>
            </a:ln>
            <a:effectLst/>
          </p:spPr>
        </p:pic>
        <p:pic>
          <p:nvPicPr>
            <p:cNvPr id="125" name="图像" descr="图像"/>
            <p:cNvPicPr>
              <a:picLocks noChangeAspect="0"/>
            </p:cNvPicPr>
            <p:nvPr/>
          </p:nvPicPr>
          <p:blipFill>
            <a:blip r:embed="rId6">
              <a:alphaModFix amt="93647"/>
              <a:extLst/>
            </a:blip>
            <a:stretch>
              <a:fillRect/>
            </a:stretch>
          </p:blipFill>
          <p:spPr>
            <a:xfrm>
              <a:off x="0" y="0"/>
              <a:ext cx="4076700" cy="2451101"/>
            </a:xfrm>
            <a:prstGeom prst="rect">
              <a:avLst/>
            </a:prstGeom>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图像" descr="图像"/>
          <p:cNvPicPr>
            <a:picLocks noChangeAspect="0"/>
          </p:cNvPicPr>
          <p:nvPr>
            <p:ph type="pic" idx="13"/>
          </p:nvPr>
        </p:nvPicPr>
        <p:blipFill>
          <a:blip r:embed="rId2">
            <a:extLst/>
          </a:blip>
          <a:stretch>
            <a:fillRect/>
          </a:stretch>
        </p:blipFill>
        <p:spPr>
          <a:xfrm>
            <a:off x="5966893" y="2765067"/>
            <a:ext cx="6532014" cy="6079474"/>
          </a:xfrm>
          <a:prstGeom prst="rect">
            <a:avLst/>
          </a:prstGeom>
        </p:spPr>
      </p:pic>
      <p:sp>
        <p:nvSpPr>
          <p:cNvPr id="157" name="Family Reunion at the Home of Madame Adolphe Brisson"/>
          <p:cNvSpPr txBox="1"/>
          <p:nvPr>
            <p:ph type="title"/>
          </p:nvPr>
        </p:nvSpPr>
        <p:spPr>
          <a:xfrm>
            <a:off x="1048661" y="801003"/>
            <a:ext cx="10464801" cy="2108201"/>
          </a:xfrm>
          <a:prstGeom prst="rect">
            <a:avLst/>
          </a:prstGeom>
        </p:spPr>
        <p:txBody>
          <a:bodyPr/>
          <a:lstStyle/>
          <a:p>
            <a:pPr algn="l" defTabSz="425195">
              <a:lnSpc>
                <a:spcPct val="120000"/>
              </a:lnSpc>
              <a:defRPr sz="1302">
                <a:solidFill>
                  <a:srgbClr val="000000"/>
                </a:solidFill>
                <a:latin typeface="Helvetica Neue"/>
                <a:ea typeface="Helvetica Neue"/>
                <a:cs typeface="Helvetica Neue"/>
                <a:sym typeface="Helvetica Neue"/>
              </a:defRPr>
            </a:pPr>
            <a:r>
              <a:rPr sz="4185">
                <a:latin typeface="Hiragino Sans CNS W6"/>
                <a:ea typeface="Hiragino Sans CNS W6"/>
                <a:cs typeface="Hiragino Sans CNS W6"/>
                <a:sym typeface="Hiragino Sans CNS W6"/>
              </a:rPr>
              <a:t>Family Reunion at the Home of Madame Adolphe Brisson</a:t>
            </a:r>
            <a:r>
              <a:t> </a:t>
            </a:r>
          </a:p>
        </p:txBody>
      </p:sp>
      <p:sp>
        <p:nvSpPr>
          <p:cNvPr id="158" name="Time period: 1893 Marcel André Baschet…"/>
          <p:cNvSpPr txBox="1"/>
          <p:nvPr>
            <p:ph type="body" sz="half" idx="1"/>
          </p:nvPr>
        </p:nvSpPr>
        <p:spPr>
          <a:xfrm>
            <a:off x="956437" y="2979053"/>
            <a:ext cx="5016501" cy="5872768"/>
          </a:xfrm>
          <a:prstGeom prst="rect">
            <a:avLst/>
          </a:prstGeom>
        </p:spPr>
        <p:txBody>
          <a:bodyPr/>
          <a:lstStyle/>
          <a:p>
            <a:pPr marL="0" indent="0" defTabSz="362204">
              <a:spcBef>
                <a:spcPts val="0"/>
              </a:spcBef>
              <a:buSzTx/>
              <a:buNone/>
              <a:defRPr sz="2232"/>
            </a:pPr>
            <a:r>
              <a:rPr u="sng"/>
              <a:t>Time period:</a:t>
            </a:r>
            <a:r>
              <a:t> 1893 Marcel André Baschet </a:t>
            </a:r>
          </a:p>
          <a:p>
            <a:pPr marL="0" indent="0" defTabSz="362204">
              <a:spcBef>
                <a:spcPts val="0"/>
              </a:spcBef>
              <a:buSzTx/>
              <a:buNone/>
              <a:defRPr sz="2232"/>
            </a:pPr>
            <a:r>
              <a:rPr u="sng"/>
              <a:t>context: </a:t>
            </a:r>
            <a:r>
              <a:t>This late nineteenth-century painting shows a prosperous French middle-class family, attended by a servant. To hire a servant become a symbol of the middle class.</a:t>
            </a:r>
          </a:p>
          <a:p>
            <a:pPr marL="0" indent="0" defTabSz="362204">
              <a:spcBef>
                <a:spcPts val="0"/>
              </a:spcBef>
              <a:buSzTx/>
              <a:buNone/>
              <a:defRPr sz="2232"/>
            </a:pPr>
            <a:r>
              <a:rPr u="sng"/>
              <a:t>Relationship to the theme:</a:t>
            </a:r>
            <a:r>
              <a:t> Industrial Revolution changed people’s mind to the status, especially for the middle class. One of the reason is like, to hire a servant could manifest their “special” status.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ophia’s turn%"/>
          <p:cNvSpPr txBox="1"/>
          <p:nvPr/>
        </p:nvSpPr>
        <p:spPr>
          <a:xfrm>
            <a:off x="4928989" y="4470400"/>
            <a:ext cx="314682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Sophia’s turn%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1.jpeg" descr="image1.jpeg"/>
          <p:cNvPicPr>
            <a:picLocks noChangeAspect="0"/>
          </p:cNvPicPr>
          <p:nvPr>
            <p:ph type="pic" idx="13"/>
          </p:nvPr>
        </p:nvPicPr>
        <p:blipFill>
          <a:blip r:embed="rId2">
            <a:extLst/>
          </a:blip>
          <a:stretch>
            <a:fillRect/>
          </a:stretch>
        </p:blipFill>
        <p:spPr>
          <a:xfrm>
            <a:off x="6551086" y="1956647"/>
            <a:ext cx="5916974" cy="7364306"/>
          </a:xfrm>
          <a:prstGeom prst="rect">
            <a:avLst/>
          </a:prstGeom>
        </p:spPr>
      </p:pic>
      <p:sp>
        <p:nvSpPr>
          <p:cNvPr id="163" name="The Urban Poor of Industrial Britain"/>
          <p:cNvSpPr txBox="1"/>
          <p:nvPr>
            <p:ph type="title"/>
          </p:nvPr>
        </p:nvSpPr>
        <p:spPr>
          <a:prstGeom prst="rect">
            <a:avLst/>
          </a:prstGeom>
        </p:spPr>
        <p:txBody>
          <a:bodyPr/>
          <a:lstStyle>
            <a:lvl1pPr algn="l" defTabSz="452627">
              <a:lnSpc>
                <a:spcPts val="6600"/>
              </a:lnSpc>
              <a:spcBef>
                <a:spcPts val="1100"/>
              </a:spcBef>
              <a:defRPr sz="4455">
                <a:solidFill>
                  <a:srgbClr val="000000"/>
                </a:solidFill>
                <a:latin typeface="Hiragino Sans CNS W6"/>
                <a:ea typeface="Hiragino Sans CNS W6"/>
                <a:cs typeface="Hiragino Sans CNS W6"/>
                <a:sym typeface="Hiragino Sans CNS W6"/>
              </a:defRPr>
            </a:lvl1pPr>
          </a:lstStyle>
          <a:p>
            <a:pPr/>
            <a:r>
              <a:t>The Urban Poor of Industrial Britain </a:t>
            </a:r>
            <a:endParaRPr sz="1188">
              <a:latin typeface="Hiragino Sans CNS W3"/>
              <a:ea typeface="Hiragino Sans CNS W3"/>
              <a:cs typeface="Hiragino Sans CNS W3"/>
              <a:sym typeface="Hiragino Sans CNS W3"/>
            </a:endParaRPr>
          </a:p>
        </p:txBody>
      </p:sp>
      <p:sp>
        <p:nvSpPr>
          <p:cNvPr id="164" name="This 1866 political cartoon shows an impoverished urban family forced to draw its drinking water from a polluted public well, while a figure of Death operates the pump. (The Granger Collection, NYC — All rights reserved)…"/>
          <p:cNvSpPr txBox="1"/>
          <p:nvPr>
            <p:ph type="body" sz="half" idx="1"/>
          </p:nvPr>
        </p:nvSpPr>
        <p:spPr>
          <a:prstGeom prst="rect">
            <a:avLst/>
          </a:prstGeom>
        </p:spPr>
        <p:txBody>
          <a:bodyPr/>
          <a:lstStyle/>
          <a:p>
            <a:pPr marL="0" indent="0" defTabSz="233679">
              <a:spcBef>
                <a:spcPts val="0"/>
              </a:spcBef>
              <a:buSzTx/>
              <a:buNone/>
              <a:defRPr sz="1440"/>
            </a:pPr>
            <a:r>
              <a:t>This 1866 political cartoon shows an impoverished urban family forced to draw its drinking water from a polluted public well, while a figure of Death operates the pump. (The Granger Collection, NYC — All rights reserved)</a:t>
            </a:r>
          </a:p>
          <a:p>
            <a:pPr marL="0" indent="0" defTabSz="233679">
              <a:spcBef>
                <a:spcPts val="0"/>
              </a:spcBef>
              <a:buSzTx/>
              <a:buNone/>
              <a:defRPr sz="1440"/>
            </a:pPr>
          </a:p>
          <a:p>
            <a:pPr marL="0" indent="0" defTabSz="233679">
              <a:spcBef>
                <a:spcPts val="0"/>
              </a:spcBef>
              <a:buSzTx/>
              <a:buNone/>
              <a:defRPr sz="1440"/>
            </a:pPr>
            <a:r>
              <a:rPr>
                <a:latin typeface="Phosphate Inline"/>
                <a:ea typeface="Phosphate Inline"/>
                <a:cs typeface="Phosphate Inline"/>
                <a:sym typeface="Phosphate Inline"/>
              </a:rPr>
              <a:t>H: </a:t>
            </a:r>
            <a:r>
              <a:t>This picture cartoon reflected the </a:t>
            </a:r>
            <a:r>
              <a:rPr>
                <a:solidFill>
                  <a:srgbClr val="313131"/>
                </a:solidFill>
                <a:uFill>
                  <a:solidFill>
                    <a:srgbClr val="313131"/>
                  </a:solidFill>
                </a:uFill>
              </a:rPr>
              <a:t>cholera</a:t>
            </a:r>
            <a:r>
              <a:t> in London. In 19</a:t>
            </a:r>
            <a:r>
              <a:rPr baseline="31999"/>
              <a:t>th</a:t>
            </a:r>
            <a:r>
              <a:t> century, plenty of people move to urban area since the industrial revolution. They work in the factories. The city is very crowded and they don’t have a good sanitation system. When people drink the water from the water pump which is polluted by the feces, they get a disease called Cholera. This disease caused nearly 78000 people dead. But this also helps European know the importance of sanitation system and develop it.</a:t>
            </a:r>
          </a:p>
          <a:p>
            <a:pPr marL="0" indent="0" defTabSz="233679">
              <a:spcBef>
                <a:spcPts val="0"/>
              </a:spcBef>
              <a:buSzTx/>
              <a:buNone/>
              <a:defRPr sz="1440"/>
            </a:pPr>
            <a:r>
              <a:rPr>
                <a:latin typeface="Phosphate Inline"/>
                <a:ea typeface="Phosphate Inline"/>
                <a:cs typeface="Phosphate Inline"/>
                <a:sym typeface="Phosphate Inline"/>
              </a:rPr>
              <a:t>I:</a:t>
            </a:r>
            <a:r>
              <a:t> Upper classes and wealthy people and it reflected the social problems</a:t>
            </a:r>
          </a:p>
          <a:p>
            <a:pPr marL="0" indent="0" defTabSz="233679">
              <a:spcBef>
                <a:spcPts val="0"/>
              </a:spcBef>
              <a:buSzTx/>
              <a:buNone/>
              <a:defRPr sz="1440"/>
            </a:pPr>
            <a:r>
              <a:rPr>
                <a:latin typeface="Phosphate Inline"/>
                <a:ea typeface="Phosphate Inline"/>
                <a:cs typeface="Phosphate Inline"/>
                <a:sym typeface="Phosphate Inline"/>
              </a:rPr>
              <a:t>P: </a:t>
            </a:r>
            <a:r>
              <a:t>This reflects the life of poor people and the effect of the disease.</a:t>
            </a:r>
          </a:p>
          <a:p>
            <a:pPr marL="0" indent="0" defTabSz="233679">
              <a:spcBef>
                <a:spcPts val="0"/>
              </a:spcBef>
              <a:buSzTx/>
              <a:buNone/>
              <a:defRPr sz="1440"/>
            </a:pPr>
            <a:r>
              <a:rPr>
                <a:latin typeface="Phosphate Inline"/>
                <a:ea typeface="Phosphate Inline"/>
                <a:cs typeface="Phosphate Inline"/>
                <a:sym typeface="Phosphate Inline"/>
              </a:rPr>
              <a:t>P: </a:t>
            </a:r>
            <a:r>
              <a:t>Let people know this and improve this system.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3.jpeg" descr="image3.jpeg"/>
          <p:cNvPicPr>
            <a:picLocks noChangeAspect="0"/>
          </p:cNvPicPr>
          <p:nvPr>
            <p:ph type="pic" idx="13"/>
          </p:nvPr>
        </p:nvPicPr>
        <p:blipFill>
          <a:blip r:embed="rId2">
            <a:extLst/>
          </a:blip>
          <a:stretch>
            <a:fillRect/>
          </a:stretch>
        </p:blipFill>
        <p:spPr>
          <a:xfrm>
            <a:off x="661808" y="530154"/>
            <a:ext cx="7028028" cy="8834154"/>
          </a:xfrm>
          <a:prstGeom prst="rect">
            <a:avLst/>
          </a:prstGeom>
        </p:spPr>
      </p:pic>
      <p:sp>
        <p:nvSpPr>
          <p:cNvPr id="167" name="The Socialist…"/>
          <p:cNvSpPr txBox="1"/>
          <p:nvPr>
            <p:ph type="title"/>
          </p:nvPr>
        </p:nvSpPr>
        <p:spPr>
          <a:xfrm>
            <a:off x="1417558" y="1188345"/>
            <a:ext cx="10464801" cy="2108201"/>
          </a:xfrm>
          <a:prstGeom prst="rect">
            <a:avLst/>
          </a:prstGeom>
        </p:spPr>
        <p:txBody>
          <a:bodyPr/>
          <a:lstStyle/>
          <a:p>
            <a:pPr algn="r" defTabSz="420623">
              <a:lnSpc>
                <a:spcPts val="6100"/>
              </a:lnSpc>
              <a:spcBef>
                <a:spcPts val="1100"/>
              </a:spcBef>
              <a:defRPr sz="4140">
                <a:solidFill>
                  <a:srgbClr val="000000"/>
                </a:solidFill>
                <a:latin typeface="Hiragino Sans CNS W6"/>
                <a:ea typeface="Hiragino Sans CNS W6"/>
                <a:cs typeface="Hiragino Sans CNS W6"/>
                <a:sym typeface="Hiragino Sans CNS W6"/>
              </a:defRPr>
            </a:pPr>
            <a:r>
              <a:t>The Socialist</a:t>
            </a:r>
          </a:p>
          <a:p>
            <a:pPr algn="r" defTabSz="420623">
              <a:lnSpc>
                <a:spcPts val="6100"/>
              </a:lnSpc>
              <a:spcBef>
                <a:spcPts val="1100"/>
              </a:spcBef>
              <a:defRPr sz="4140">
                <a:solidFill>
                  <a:srgbClr val="000000"/>
                </a:solidFill>
                <a:latin typeface="Hiragino Sans CNS W6"/>
                <a:ea typeface="Hiragino Sans CNS W6"/>
                <a:cs typeface="Hiragino Sans CNS W6"/>
                <a:sym typeface="Hiragino Sans CNS W6"/>
              </a:defRPr>
            </a:pPr>
            <a:r>
              <a:t> Outlook </a:t>
            </a:r>
            <a:endParaRPr sz="1104">
              <a:latin typeface="Hiragino Sans CNS W3"/>
              <a:ea typeface="Hiragino Sans CNS W3"/>
              <a:cs typeface="Hiragino Sans CNS W3"/>
              <a:sym typeface="Hiragino Sans CNS W3"/>
            </a:endParaRPr>
          </a:p>
        </p:txBody>
      </p:sp>
      <p:sp>
        <p:nvSpPr>
          <p:cNvPr id="168" name="This 1911 poster was first published in the newspaper of the Industrial Workers of the World, a radical American trade union organization. It illustrates a socialist perspective on capitalist societies. At the bottom of the pyramid, supporting the entire social edifice, are the workers, while above them are arrayed the various oppressive layers of the social hierarchy: the bourgeoisie, the police and militias, religious figures, and state officials. (From Pyramid of Capitalist System, issued by Nedelkovich, Brashick and Kuharich, Cleveland [International Publishing Company, 1911]/photo: IAM/akg-images)"/>
          <p:cNvSpPr txBox="1"/>
          <p:nvPr>
            <p:ph type="body" sz="half" idx="1"/>
          </p:nvPr>
        </p:nvSpPr>
        <p:spPr>
          <a:xfrm>
            <a:off x="7854815" y="3132962"/>
            <a:ext cx="5016501" cy="5651501"/>
          </a:xfrm>
          <a:prstGeom prst="rect">
            <a:avLst/>
          </a:prstGeom>
        </p:spPr>
        <p:txBody>
          <a:bodyPr/>
          <a:lstStyle>
            <a:lvl1pPr marL="0" indent="0" defTabSz="303783">
              <a:spcBef>
                <a:spcPts val="0"/>
              </a:spcBef>
              <a:buSzTx/>
              <a:buNone/>
              <a:defRPr sz="1871"/>
            </a:lvl1pPr>
          </a:lstStyle>
          <a:p>
            <a:pPr/>
            <a:r>
              <a:t>This 1911 poster was first published in the newspaper of the Industrial Workers of the World, a radical American trade union organization. It illustrates a socialist perspective on capitalist societies. At the bottom of the pyramid, supporting the entire social edifice, are the workers, while above them are arrayed the various oppressive layers of the social hierarchy: the bourgeoisie, the police and militias, religious figures, and state officials. (From Pyramid of Capitalist System, issued by Nedelkovich, Brashick and Kuharich, Cleveland [International Publishing Company, 1911]/photo: IAM/akg-images)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image4.png" descr="image4.png"/>
          <p:cNvPicPr>
            <a:picLocks noChangeAspect="0"/>
          </p:cNvPicPr>
          <p:nvPr>
            <p:ph type="pic" idx="13"/>
          </p:nvPr>
        </p:nvPicPr>
        <p:blipFill>
          <a:blip r:embed="rId2">
            <a:extLst/>
          </a:blip>
          <a:stretch>
            <a:fillRect/>
          </a:stretch>
        </p:blipFill>
        <p:spPr>
          <a:xfrm>
            <a:off x="1544147" y="595654"/>
            <a:ext cx="10253497" cy="6391228"/>
          </a:xfrm>
          <a:prstGeom prst="rect">
            <a:avLst/>
          </a:prstGeom>
        </p:spPr>
      </p:pic>
      <p:sp>
        <p:nvSpPr>
          <p:cNvPr id="171" name="European Migration in the Industrial Age"/>
          <p:cNvSpPr txBox="1"/>
          <p:nvPr>
            <p:ph type="title"/>
          </p:nvPr>
        </p:nvSpPr>
        <p:spPr>
          <a:xfrm>
            <a:off x="1270000" y="7874"/>
            <a:ext cx="10464800" cy="2108201"/>
          </a:xfrm>
          <a:prstGeom prst="rect">
            <a:avLst/>
          </a:prstGeom>
        </p:spPr>
        <p:txBody>
          <a:bodyPr/>
          <a:lstStyle>
            <a:lvl1pPr algn="l" defTabSz="379475">
              <a:lnSpc>
                <a:spcPts val="5600"/>
              </a:lnSpc>
              <a:spcBef>
                <a:spcPts val="900"/>
              </a:spcBef>
              <a:defRPr sz="3734">
                <a:solidFill>
                  <a:srgbClr val="000000"/>
                </a:solidFill>
                <a:latin typeface="Hiragino Sans CNS W6"/>
                <a:ea typeface="Hiragino Sans CNS W6"/>
                <a:cs typeface="Hiragino Sans CNS W6"/>
                <a:sym typeface="Hiragino Sans CNS W6"/>
              </a:defRPr>
            </a:lvl1pPr>
          </a:lstStyle>
          <a:p>
            <a:pPr/>
            <a:r>
              <a:t>European Migration in the Industrial Age </a:t>
            </a:r>
            <a:endParaRPr>
              <a:latin typeface="Hiragino Sans CNS W3"/>
              <a:ea typeface="Hiragino Sans CNS W3"/>
              <a:cs typeface="Hiragino Sans CNS W3"/>
              <a:sym typeface="Hiragino Sans CNS W3"/>
            </a:endParaRPr>
          </a:p>
        </p:txBody>
      </p:sp>
      <p:sp>
        <p:nvSpPr>
          <p:cNvPr id="172" name="Europe’s Industrial Revolution prompted a massive migratory process that uprooted many millions around the globe. More significant for world history was the exodus between 1815 and 1939 of fully 20 percent of Europe’s population, there were 50 to 55 millions of people spread across the world. They were pushed by poverty, a rapidly growing population, and the displacement of peasant farming and artisan manufacturing. And they were pulled abroad by the enormous demand for labor overseas, the ready availability of land in some places, and the relatively cheap transportation of railroads and steamships. In 1800, less than 1 percent of the total world population consisted of overseas Europeans and their descendants; by 1930, they represented 11 percent."/>
          <p:cNvSpPr txBox="1"/>
          <p:nvPr>
            <p:ph type="body" sz="quarter" idx="1"/>
          </p:nvPr>
        </p:nvSpPr>
        <p:spPr>
          <a:xfrm>
            <a:off x="3184100" y="6387429"/>
            <a:ext cx="7616938" cy="3237026"/>
          </a:xfrm>
          <a:prstGeom prst="rect">
            <a:avLst/>
          </a:prstGeom>
        </p:spPr>
        <p:txBody>
          <a:bodyPr anchor="b"/>
          <a:lstStyle>
            <a:lvl1pPr marL="0" indent="0">
              <a:spcBef>
                <a:spcPts val="0"/>
              </a:spcBef>
              <a:buSzTx/>
              <a:buNone/>
              <a:defRPr sz="1450">
                <a:solidFill>
                  <a:srgbClr val="000000"/>
                </a:solidFill>
                <a:uFill>
                  <a:solidFill>
                    <a:srgbClr val="000000"/>
                  </a:solidFill>
                </a:uFill>
              </a:defRPr>
            </a:lvl1pPr>
          </a:lstStyle>
          <a:p>
            <a:pPr>
              <a:defRPr>
                <a:solidFill>
                  <a:srgbClr val="3E231A"/>
                </a:solidFill>
                <a:uFillTx/>
              </a:defRPr>
            </a:pPr>
            <a:r>
              <a:rPr>
                <a:solidFill>
                  <a:srgbClr val="000000"/>
                </a:solidFill>
                <a:uFill>
                  <a:solidFill>
                    <a:srgbClr val="000000"/>
                  </a:solidFill>
                </a:uFill>
              </a:rPr>
              <a:t>Europe’s Industrial Revolution prompted a massive migratory process that uprooted many millions around the globe. More significant for world history was the exodus between 1815 and 1939 of fully 20 percent of Europe’s population, there were 50 to 55 millions of people spread across the world. They were pushed by poverty, a rapidly growing population, and the displacement of peasant farming and artisan manufacturing. And they were pulled abroad by the enormous demand for labor overseas, the ready availability of land in some places, and the relatively cheap transportation of railroads and steamships. In 1800, less than 1 percent of the total world population consisted of overseas Europeans and their descendants; by 1930, they represented 11 percent.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Flora’s turn!"/>
          <p:cNvSpPr txBox="1"/>
          <p:nvPr/>
        </p:nvSpPr>
        <p:spPr>
          <a:xfrm>
            <a:off x="5235277" y="4470400"/>
            <a:ext cx="253424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Flora’s turn!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map 17.3.png" descr="map 17.3.png"/>
          <p:cNvPicPr>
            <a:picLocks noChangeAspect="0"/>
          </p:cNvPicPr>
          <p:nvPr>
            <p:ph type="pic" idx="13"/>
          </p:nvPr>
        </p:nvPicPr>
        <p:blipFill>
          <a:blip r:embed="rId3">
            <a:extLst/>
          </a:blip>
          <a:stretch>
            <a:fillRect/>
          </a:stretch>
        </p:blipFill>
        <p:spPr>
          <a:xfrm>
            <a:off x="-166313" y="2016994"/>
            <a:ext cx="8626277" cy="6533082"/>
          </a:xfrm>
          <a:prstGeom prst="rect">
            <a:avLst/>
          </a:prstGeom>
        </p:spPr>
      </p:pic>
      <p:sp>
        <p:nvSpPr>
          <p:cNvPr id="177" name="The Industrial United States in 1900"/>
          <p:cNvSpPr txBox="1"/>
          <p:nvPr>
            <p:ph type="title"/>
          </p:nvPr>
        </p:nvSpPr>
        <p:spPr>
          <a:xfrm>
            <a:off x="851063" y="284547"/>
            <a:ext cx="11302674" cy="2108201"/>
          </a:xfrm>
          <a:prstGeom prst="rect">
            <a:avLst/>
          </a:prstGeom>
        </p:spPr>
        <p:txBody>
          <a:bodyPr/>
          <a:lstStyle>
            <a:lvl1pPr algn="l" defTabSz="457200">
              <a:defRPr sz="4500">
                <a:solidFill>
                  <a:schemeClr val="accent5">
                    <a:lumOff val="-17421"/>
                  </a:schemeClr>
                </a:solidFill>
                <a:latin typeface="Hiragino Sans CNS W6"/>
                <a:ea typeface="Hiragino Sans CNS W6"/>
                <a:cs typeface="Hiragino Sans CNS W6"/>
                <a:sym typeface="Hiragino Sans CNS W6"/>
              </a:defRPr>
            </a:lvl1pPr>
          </a:lstStyle>
          <a:p>
            <a:pPr/>
            <a:r>
              <a:t>The Industrial United States in 1900</a:t>
            </a:r>
          </a:p>
        </p:txBody>
      </p:sp>
      <p:sp>
        <p:nvSpPr>
          <p:cNvPr id="178" name="Time period: 1900…"/>
          <p:cNvSpPr txBox="1"/>
          <p:nvPr>
            <p:ph type="body" sz="half" idx="1"/>
          </p:nvPr>
        </p:nvSpPr>
        <p:spPr>
          <a:xfrm>
            <a:off x="8357568" y="2080578"/>
            <a:ext cx="4288487" cy="6405913"/>
          </a:xfrm>
          <a:prstGeom prst="rect">
            <a:avLst/>
          </a:prstGeom>
        </p:spPr>
        <p:txBody>
          <a:bodyPr/>
          <a:lstStyle/>
          <a:p>
            <a:pPr marL="0" indent="0" defTabSz="251206">
              <a:lnSpc>
                <a:spcPct val="120000"/>
              </a:lnSpc>
              <a:spcBef>
                <a:spcPts val="0"/>
              </a:spcBef>
              <a:buSzTx/>
              <a:buNone/>
              <a:defRPr sz="1548"/>
            </a:pPr>
            <a:r>
              <a:rPr u="sng"/>
              <a:t>Time period:</a:t>
            </a:r>
            <a:r>
              <a:t> 1900</a:t>
            </a:r>
          </a:p>
          <a:p>
            <a:pPr marL="0" indent="0" defTabSz="251206">
              <a:lnSpc>
                <a:spcPct val="120000"/>
              </a:lnSpc>
              <a:spcBef>
                <a:spcPts val="0"/>
              </a:spcBef>
              <a:buSzTx/>
              <a:buNone/>
              <a:defRPr sz="1548"/>
            </a:pPr>
            <a:r>
              <a:rPr u="sng"/>
              <a:t>Context: </a:t>
            </a:r>
            <a:r>
              <a:t>by the early. 20th century, manufacturing industries were largely in the Northeast and Midwest, whereas mining operations were more widely scattered across the country. </a:t>
            </a:r>
          </a:p>
          <a:p>
            <a:pPr marL="0" indent="0" defTabSz="251206">
              <a:lnSpc>
                <a:spcPct val="120000"/>
              </a:lnSpc>
              <a:spcBef>
                <a:spcPts val="0"/>
              </a:spcBef>
              <a:buSzTx/>
              <a:buNone/>
              <a:defRPr sz="1548"/>
            </a:pPr>
            <a:r>
              <a:rPr u="sng"/>
              <a:t>Relationship to the theme:</a:t>
            </a:r>
            <a:r>
              <a:t> American industrialization began in the textile factories of New England during the 1820s but grew explosively in the half century following the Civil War (1861– 1865). The country’s huge size, the ready availability of natural resources, its expanding domestic market, and its relative political stability combined to make the United States the world’s leading industrial power by 1914. </a:t>
            </a:r>
          </a:p>
          <a:p>
            <a:pPr marL="0" indent="0" defTabSz="251206">
              <a:lnSpc>
                <a:spcPct val="120000"/>
              </a:lnSpc>
              <a:spcBef>
                <a:spcPts val="0"/>
              </a:spcBef>
              <a:buSzTx/>
              <a:buNone/>
              <a:defRPr sz="1548"/>
            </a:pPr>
            <a:r>
              <a:rPr u="sng"/>
              <a:t>Terms:</a:t>
            </a:r>
            <a:r>
              <a:t> American Industrialization, Civil War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image 6.png" descr="image 6.png"/>
          <p:cNvPicPr>
            <a:picLocks noChangeAspect="0"/>
          </p:cNvPicPr>
          <p:nvPr>
            <p:ph type="pic" idx="13"/>
          </p:nvPr>
        </p:nvPicPr>
        <p:blipFill>
          <a:blip r:embed="rId2">
            <a:extLst/>
          </a:blip>
          <a:stretch>
            <a:fillRect/>
          </a:stretch>
        </p:blipFill>
        <p:spPr>
          <a:xfrm>
            <a:off x="207055" y="1917725"/>
            <a:ext cx="8969484" cy="6224709"/>
          </a:xfrm>
          <a:prstGeom prst="rect">
            <a:avLst/>
          </a:prstGeom>
        </p:spPr>
      </p:pic>
      <p:sp>
        <p:nvSpPr>
          <p:cNvPr id="181" name="Russian Serfdom"/>
          <p:cNvSpPr txBox="1"/>
          <p:nvPr>
            <p:ph type="title"/>
          </p:nvPr>
        </p:nvSpPr>
        <p:spPr>
          <a:xfrm>
            <a:off x="1826277" y="438995"/>
            <a:ext cx="10464801" cy="2108201"/>
          </a:xfrm>
          <a:prstGeom prst="rect">
            <a:avLst/>
          </a:prstGeom>
        </p:spPr>
        <p:txBody>
          <a:bodyPr/>
          <a:lstStyle>
            <a:lvl1pPr>
              <a:defRPr sz="4500">
                <a:latin typeface="Hiragino Sans CNS W6"/>
                <a:ea typeface="Hiragino Sans CNS W6"/>
                <a:cs typeface="Hiragino Sans CNS W6"/>
                <a:sym typeface="Hiragino Sans CNS W6"/>
              </a:defRPr>
            </a:lvl1pPr>
          </a:lstStyle>
          <a:p>
            <a:pPr/>
            <a:r>
              <a:t>Russian Serfdom</a:t>
            </a:r>
          </a:p>
        </p:txBody>
      </p:sp>
      <p:sp>
        <p:nvSpPr>
          <p:cNvPr id="182" name="Artist name: Gustave Doré…"/>
          <p:cNvSpPr txBox="1"/>
          <p:nvPr>
            <p:ph type="body" sz="half" idx="1"/>
          </p:nvPr>
        </p:nvSpPr>
        <p:spPr>
          <a:xfrm>
            <a:off x="9141852" y="1853373"/>
            <a:ext cx="3392920" cy="7570854"/>
          </a:xfrm>
          <a:prstGeom prst="rect">
            <a:avLst/>
          </a:prstGeom>
        </p:spPr>
        <p:txBody>
          <a:bodyPr/>
          <a:lstStyle/>
          <a:p>
            <a:pPr marL="0" indent="0" defTabSz="268731">
              <a:spcBef>
                <a:spcPts val="0"/>
              </a:spcBef>
              <a:buSzTx/>
              <a:buNone/>
              <a:defRPr sz="1656"/>
            </a:pPr>
            <a:r>
              <a:rPr u="sng"/>
              <a:t>Artist name:</a:t>
            </a:r>
            <a:r>
              <a:t> Gustave Doré</a:t>
            </a:r>
          </a:p>
          <a:p>
            <a:pPr marL="0" indent="0" defTabSz="268731">
              <a:spcBef>
                <a:spcPts val="0"/>
              </a:spcBef>
              <a:buSzTx/>
              <a:buNone/>
              <a:defRPr sz="1656"/>
            </a:pPr>
            <a:r>
              <a:rPr u="sng"/>
              <a:t>Time period</a:t>
            </a:r>
            <a:r>
              <a:t>: 1854</a:t>
            </a:r>
          </a:p>
          <a:p>
            <a:pPr marL="0" indent="0" defTabSz="268731">
              <a:spcBef>
                <a:spcPts val="0"/>
              </a:spcBef>
              <a:buSzTx/>
              <a:buNone/>
              <a:defRPr sz="1656"/>
            </a:pPr>
            <a:r>
              <a:rPr u="sng"/>
              <a:t>Context</a:t>
            </a:r>
            <a:r>
              <a:t>: Russian noblemen gambling with tied bundles of stiff serfs, who were forced to live and work on land that belonged to a landowner whom they had to obey. Until 1861, most Russians were peasant serfs, bound to the estates of their masters, subject to sale, greatly exploited, and largely at the mercy of their owners. </a:t>
            </a:r>
          </a:p>
          <a:p>
            <a:pPr marL="0" indent="0" defTabSz="268731">
              <a:spcBef>
                <a:spcPts val="0"/>
              </a:spcBef>
              <a:buSzTx/>
              <a:buNone/>
              <a:defRPr sz="1656"/>
            </a:pPr>
            <a:r>
              <a:rPr u="sng"/>
              <a:t>Relationship to the theme</a:t>
            </a:r>
            <a:r>
              <a:t>: To many thoughtful Russians, serfdom seemed incompatible with modern civilization and held back the country’s overall development, as did its economic and industrial backwardness. Thus, beginning in the 1860s, Russia began a program of industrial development.</a:t>
            </a:r>
          </a:p>
          <a:p>
            <a:pPr marL="0" indent="0" defTabSz="268731">
              <a:spcBef>
                <a:spcPts val="0"/>
              </a:spcBef>
              <a:buSzTx/>
              <a:buNone/>
              <a:defRPr sz="1656"/>
            </a:pPr>
            <a:r>
              <a:rPr u="sng"/>
              <a:t>Terms</a:t>
            </a:r>
            <a:r>
              <a:t>: Russian Serfdom.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image 6.png" descr="image 6.png"/>
          <p:cNvPicPr>
            <a:picLocks noChangeAspect="0"/>
          </p:cNvPicPr>
          <p:nvPr>
            <p:ph type="pic" idx="13"/>
          </p:nvPr>
        </p:nvPicPr>
        <p:blipFill>
          <a:blip r:embed="rId2">
            <a:extLst/>
          </a:blip>
          <a:stretch>
            <a:fillRect/>
          </a:stretch>
        </p:blipFill>
        <p:spPr>
          <a:xfrm>
            <a:off x="1523007" y="548460"/>
            <a:ext cx="9857102" cy="5720291"/>
          </a:xfrm>
          <a:prstGeom prst="rect">
            <a:avLst/>
          </a:prstGeom>
        </p:spPr>
      </p:pic>
      <p:sp>
        <p:nvSpPr>
          <p:cNvPr id="185" name="History Context…"/>
          <p:cNvSpPr txBox="1"/>
          <p:nvPr>
            <p:ph type="body" sz="quarter" idx="1"/>
          </p:nvPr>
        </p:nvSpPr>
        <p:spPr>
          <a:xfrm>
            <a:off x="1606798" y="6198878"/>
            <a:ext cx="5329925" cy="3572870"/>
          </a:xfrm>
          <a:prstGeom prst="rect">
            <a:avLst/>
          </a:prstGeom>
        </p:spPr>
        <p:txBody>
          <a:bodyPr/>
          <a:lstStyle/>
          <a:p>
            <a:pPr algn="l">
              <a:defRPr b="1" sz="1500" u="sng">
                <a:latin typeface="PT Sans Caption"/>
                <a:ea typeface="PT Sans Caption"/>
                <a:cs typeface="PT Sans Caption"/>
                <a:sym typeface="PT Sans Caption"/>
              </a:defRPr>
            </a:pPr>
            <a:r>
              <a:t>History Context</a:t>
            </a:r>
          </a:p>
          <a:p>
            <a:pPr algn="l">
              <a:defRPr sz="1500">
                <a:latin typeface="PT Sans Caption"/>
                <a:ea typeface="PT Sans Caption"/>
                <a:cs typeface="PT Sans Caption"/>
                <a:sym typeface="PT Sans Caption"/>
              </a:defRPr>
            </a:pPr>
            <a:r>
              <a:t>- Russian society was dominated by a titled nobility of various ranks </a:t>
            </a:r>
          </a:p>
          <a:p>
            <a:pPr algn="l">
              <a:defRPr sz="1500">
                <a:latin typeface="PT Sans Caption"/>
                <a:ea typeface="PT Sans Caption"/>
                <a:cs typeface="PT Sans Caption"/>
                <a:sym typeface="PT Sans Caption"/>
              </a:defRPr>
            </a:pPr>
            <a:r>
              <a:t>- they owned serfs - miserable slaves</a:t>
            </a:r>
          </a:p>
          <a:p>
            <a:pPr algn="l">
              <a:defRPr sz="1500">
                <a:latin typeface="PT Sans Caption"/>
                <a:ea typeface="PT Sans Caption"/>
                <a:cs typeface="PT Sans Caption"/>
                <a:sym typeface="PT Sans Caption"/>
              </a:defRPr>
            </a:pPr>
            <a:r>
              <a:t>- Most of populations were serfs</a:t>
            </a:r>
          </a:p>
          <a:p>
            <a:pPr algn="l">
              <a:defRPr sz="1500">
                <a:latin typeface="PT Sans Caption"/>
                <a:ea typeface="PT Sans Caption"/>
                <a:cs typeface="PT Sans Caption"/>
                <a:sym typeface="PT Sans Caption"/>
              </a:defRPr>
            </a:pPr>
            <a:r>
              <a:t>- No enough free labor of industry - government didn’t support </a:t>
            </a:r>
          </a:p>
          <a:p>
            <a:pPr algn="l">
              <a:defRPr sz="1500">
                <a:latin typeface="PT Sans Caption"/>
                <a:ea typeface="PT Sans Caption"/>
                <a:cs typeface="PT Sans Caption"/>
                <a:sym typeface="PT Sans Caption"/>
              </a:defRPr>
            </a:pPr>
            <a:r>
              <a:t>- Freed in 1861</a:t>
            </a:r>
          </a:p>
          <a:p>
            <a:pPr algn="l">
              <a:defRPr b="1" sz="1500" u="sng">
                <a:latin typeface="PT Sans Caption"/>
                <a:ea typeface="PT Sans Caption"/>
                <a:cs typeface="PT Sans Caption"/>
                <a:sym typeface="PT Sans Caption"/>
              </a:defRPr>
            </a:pPr>
            <a:r>
              <a:t>Intended audience</a:t>
            </a:r>
          </a:p>
          <a:p>
            <a:pPr algn="l">
              <a:defRPr sz="1500">
                <a:latin typeface="PT Sans Caption"/>
                <a:ea typeface="PT Sans Caption"/>
                <a:cs typeface="PT Sans Caption"/>
                <a:sym typeface="PT Sans Caption"/>
              </a:defRPr>
            </a:pPr>
            <a:r>
              <a:t>French people</a:t>
            </a:r>
          </a:p>
          <a:p>
            <a:pPr algn="l">
              <a:defRPr sz="1500">
                <a:latin typeface="PT Sans Caption"/>
                <a:ea typeface="PT Sans Caption"/>
                <a:cs typeface="PT Sans Caption"/>
                <a:sym typeface="PT Sans Caption"/>
              </a:defRPr>
            </a:pPr>
            <a:r>
              <a:t>French rich people</a:t>
            </a:r>
          </a:p>
          <a:p>
            <a:pPr algn="l">
              <a:defRPr sz="1500">
                <a:latin typeface="PT Sans Caption"/>
                <a:ea typeface="PT Sans Caption"/>
                <a:cs typeface="PT Sans Caption"/>
                <a:sym typeface="PT Sans Caption"/>
              </a:defRPr>
            </a:pPr>
            <a:r>
              <a:t>French government</a:t>
            </a:r>
          </a:p>
        </p:txBody>
      </p:sp>
      <p:sp>
        <p:nvSpPr>
          <p:cNvPr id="186" name="Point of view…"/>
          <p:cNvSpPr txBox="1"/>
          <p:nvPr/>
        </p:nvSpPr>
        <p:spPr>
          <a:xfrm>
            <a:off x="6981966" y="6197704"/>
            <a:ext cx="1368743" cy="15267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1500" u="sng">
                <a:latin typeface="PT Sans Caption"/>
                <a:ea typeface="PT Sans Caption"/>
                <a:cs typeface="PT Sans Caption"/>
                <a:sym typeface="PT Sans Caption"/>
              </a:defRPr>
            </a:pPr>
            <a:r>
              <a:t>Point of view</a:t>
            </a:r>
          </a:p>
          <a:p>
            <a:pPr algn="l">
              <a:defRPr sz="1500">
                <a:latin typeface="PT Sans Caption"/>
                <a:ea typeface="PT Sans Caption"/>
                <a:cs typeface="PT Sans Caption"/>
                <a:sym typeface="PT Sans Caption"/>
              </a:defRPr>
            </a:pPr>
            <a:r>
              <a:t>French Artist</a:t>
            </a:r>
          </a:p>
          <a:p>
            <a:pPr algn="l">
              <a:defRPr sz="1500">
                <a:latin typeface="PT Sans Caption"/>
                <a:ea typeface="PT Sans Caption"/>
                <a:cs typeface="PT Sans Caption"/>
                <a:sym typeface="PT Sans Caption"/>
              </a:defRPr>
            </a:pPr>
            <a:r>
              <a:t>Criticizing </a:t>
            </a:r>
          </a:p>
          <a:p>
            <a:pPr algn="l">
              <a:defRPr b="1" sz="1500" u="sng">
                <a:latin typeface="PT Sans Caption"/>
                <a:ea typeface="PT Sans Caption"/>
                <a:cs typeface="PT Sans Caption"/>
                <a:sym typeface="PT Sans Caption"/>
              </a:defRPr>
            </a:pPr>
            <a:r>
              <a:t>Purpose</a:t>
            </a:r>
          </a:p>
          <a:p>
            <a:pPr algn="l">
              <a:defRPr sz="1500">
                <a:latin typeface="PT Sans Caption"/>
                <a:ea typeface="PT Sans Caption"/>
                <a:cs typeface="PT Sans Caption"/>
                <a:sym typeface="PT Sans Caption"/>
              </a:defRPr>
            </a:pPr>
            <a:r>
              <a:t>Amuse</a:t>
            </a:r>
          </a:p>
          <a:p>
            <a:pPr algn="l">
              <a:defRPr sz="1500">
                <a:latin typeface="PT Sans Caption"/>
                <a:ea typeface="PT Sans Caption"/>
                <a:cs typeface="PT Sans Caption"/>
                <a:sym typeface="PT Sans Caption"/>
              </a:defRPr>
            </a:pPr>
            <a:r>
              <a:t>Criticize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map 17.4.png" descr="map 17.4.png"/>
          <p:cNvPicPr>
            <a:picLocks noChangeAspect="0"/>
          </p:cNvPicPr>
          <p:nvPr>
            <p:ph type="pic" idx="13"/>
          </p:nvPr>
        </p:nvPicPr>
        <p:blipFill>
          <a:blip r:embed="rId2">
            <a:extLst/>
          </a:blip>
          <a:stretch>
            <a:fillRect/>
          </a:stretch>
        </p:blipFill>
        <p:spPr>
          <a:xfrm>
            <a:off x="89034" y="122698"/>
            <a:ext cx="5917339" cy="9508205"/>
          </a:xfrm>
          <a:prstGeom prst="rect">
            <a:avLst/>
          </a:prstGeom>
        </p:spPr>
      </p:pic>
      <p:sp>
        <p:nvSpPr>
          <p:cNvPr id="189" name="Industrialization and Revolution…"/>
          <p:cNvSpPr txBox="1"/>
          <p:nvPr>
            <p:ph type="title"/>
          </p:nvPr>
        </p:nvSpPr>
        <p:spPr>
          <a:xfrm>
            <a:off x="5968900" y="960955"/>
            <a:ext cx="10544129" cy="1717544"/>
          </a:xfrm>
          <a:prstGeom prst="rect">
            <a:avLst/>
          </a:prstGeom>
        </p:spPr>
        <p:txBody>
          <a:bodyPr/>
          <a:lstStyle/>
          <a:p>
            <a:pPr algn="l" defTabSz="315468">
              <a:defRPr sz="3105">
                <a:solidFill>
                  <a:srgbClr val="000000"/>
                </a:solidFill>
                <a:latin typeface="Hiragino Sans CNS W6"/>
                <a:ea typeface="Hiragino Sans CNS W6"/>
                <a:cs typeface="Hiragino Sans CNS W6"/>
                <a:sym typeface="Hiragino Sans CNS W6"/>
              </a:defRPr>
            </a:pPr>
            <a:r>
              <a:t>Industrialization and Revolution </a:t>
            </a:r>
          </a:p>
          <a:p>
            <a:pPr algn="l" defTabSz="315468">
              <a:defRPr sz="3105">
                <a:solidFill>
                  <a:srgbClr val="000000"/>
                </a:solidFill>
                <a:latin typeface="Hiragino Sans CNS W6"/>
                <a:ea typeface="Hiragino Sans CNS W6"/>
                <a:cs typeface="Hiragino Sans CNS W6"/>
                <a:sym typeface="Hiragino Sans CNS W6"/>
              </a:defRPr>
            </a:pPr>
            <a:r>
              <a:t>in Russia, 1905</a:t>
            </a:r>
          </a:p>
        </p:txBody>
      </p:sp>
      <p:sp>
        <p:nvSpPr>
          <p:cNvPr id="190" name="Time period: 1905…"/>
          <p:cNvSpPr txBox="1"/>
          <p:nvPr>
            <p:ph type="body" sz="half" idx="1"/>
          </p:nvPr>
        </p:nvSpPr>
        <p:spPr>
          <a:xfrm>
            <a:off x="6096203" y="2405533"/>
            <a:ext cx="5198068" cy="6466534"/>
          </a:xfrm>
          <a:prstGeom prst="rect">
            <a:avLst/>
          </a:prstGeom>
        </p:spPr>
        <p:txBody>
          <a:bodyPr/>
          <a:lstStyle/>
          <a:p>
            <a:pPr marL="0" indent="0" defTabSz="368045">
              <a:spcBef>
                <a:spcPts val="0"/>
              </a:spcBef>
              <a:buSzTx/>
              <a:buNone/>
              <a:defRPr sz="2268"/>
            </a:pPr>
            <a:r>
              <a:rPr u="sng"/>
              <a:t>Time period</a:t>
            </a:r>
            <a:r>
              <a:t>: 1905</a:t>
            </a:r>
          </a:p>
          <a:p>
            <a:pPr marL="0" indent="0" defTabSz="368045">
              <a:spcBef>
                <a:spcPts val="0"/>
              </a:spcBef>
              <a:buSzTx/>
              <a:buNone/>
              <a:defRPr sz="2268"/>
            </a:pPr>
            <a:r>
              <a:rPr u="sng"/>
              <a:t>Context</a:t>
            </a:r>
            <a:r>
              <a:t>:In 1905, following its defeat in a naval war with Japan, Russia erupted in spontaneous insurrection. </a:t>
            </a:r>
          </a:p>
          <a:p>
            <a:pPr marL="0" indent="0" defTabSz="368045">
              <a:spcBef>
                <a:spcPts val="0"/>
              </a:spcBef>
              <a:buSzTx/>
              <a:buNone/>
              <a:defRPr sz="2268"/>
            </a:pPr>
            <a:r>
              <a:rPr u="sng"/>
              <a:t>Relationship to the theme</a:t>
            </a:r>
            <a:r>
              <a:t>: The 1905 revolution, though brutally suppressed, forced the tsar’s regime to make more substantial reforms than it had ever contemplated, which developed Industrialization at a rapid rate.  </a:t>
            </a:r>
          </a:p>
          <a:p>
            <a:pPr marL="0" indent="0" defTabSz="368045">
              <a:spcBef>
                <a:spcPts val="0"/>
              </a:spcBef>
              <a:buSzTx/>
              <a:buNone/>
              <a:defRPr sz="2268"/>
            </a:pPr>
            <a:r>
              <a:rPr u="sng"/>
              <a:t>Terms</a:t>
            </a:r>
            <a:r>
              <a:t>:   </a:t>
            </a:r>
          </a:p>
          <a:p>
            <a:pPr marL="0" indent="0" defTabSz="368045">
              <a:spcBef>
                <a:spcPts val="0"/>
              </a:spcBef>
              <a:buSzTx/>
              <a:buNone/>
              <a:defRPr sz="2268"/>
            </a:pPr>
            <a:r>
              <a:t>Peter the Great, Crimean War, Russia’s Industrial Revolution, illegal Russian Social-Democratic Labor Party.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In the biggest events that promoted human history, the industrial revolution that took place in the nineteenth century was definitely among the best."/>
          <p:cNvSpPr txBox="1"/>
          <p:nvPr/>
        </p:nvSpPr>
        <p:spPr>
          <a:xfrm>
            <a:off x="142911" y="471708"/>
            <a:ext cx="6778705"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3" algn="just">
              <a:defRPr sz="3500"/>
            </a:pPr>
            <a:r>
              <a:t>In the biggest events that promoted human history, the industrial revolution that took place in the nineteenth century was definitely among the best.</a:t>
            </a:r>
          </a:p>
        </p:txBody>
      </p:sp>
      <p:sp>
        <p:nvSpPr>
          <p:cNvPr id="130" name="Its influence is so strong  that people still People have benefited from it so far, such as the discovery of power energy, the appearance of new social structure, and lots of new inventions…"/>
          <p:cNvSpPr txBox="1"/>
          <p:nvPr/>
        </p:nvSpPr>
        <p:spPr>
          <a:xfrm>
            <a:off x="532161" y="4442283"/>
            <a:ext cx="6622280" cy="508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Its influence is so strong  that people still People have benefited from it so far, such as the discovery of power energy, the appearance of new social structure, and lots of new inventions…</a:t>
            </a:r>
          </a:p>
        </p:txBody>
      </p:sp>
      <p:pic>
        <p:nvPicPr>
          <p:cNvPr id="131" name="images.jpg" descr="images.jpg"/>
          <p:cNvPicPr>
            <a:picLocks noChangeAspect="1"/>
          </p:cNvPicPr>
          <p:nvPr/>
        </p:nvPicPr>
        <p:blipFill>
          <a:blip r:embed="rId2">
            <a:extLst/>
          </a:blip>
          <a:stretch>
            <a:fillRect/>
          </a:stretch>
        </p:blipFill>
        <p:spPr>
          <a:xfrm>
            <a:off x="7163964" y="833599"/>
            <a:ext cx="5551811" cy="3119413"/>
          </a:xfrm>
          <a:prstGeom prst="rect">
            <a:avLst/>
          </a:prstGeom>
          <a:ln w="12700">
            <a:miter lim="400000"/>
          </a:ln>
        </p:spPr>
      </p:pic>
      <p:pic>
        <p:nvPicPr>
          <p:cNvPr id="132" name="图像" descr="图像"/>
          <p:cNvPicPr>
            <a:picLocks noChangeAspect="1"/>
          </p:cNvPicPr>
          <p:nvPr/>
        </p:nvPicPr>
        <p:blipFill>
          <a:blip r:embed="rId3">
            <a:extLst/>
          </a:blip>
          <a:stretch>
            <a:fillRect/>
          </a:stretch>
        </p:blipFill>
        <p:spPr>
          <a:xfrm>
            <a:off x="7056739" y="5244567"/>
            <a:ext cx="5551812" cy="347543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Amber’s turn@"/>
          <p:cNvSpPr txBox="1"/>
          <p:nvPr/>
        </p:nvSpPr>
        <p:spPr>
          <a:xfrm>
            <a:off x="5013374" y="4470400"/>
            <a:ext cx="297805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Amber’s turn@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image1.png" descr="image1.png"/>
          <p:cNvPicPr>
            <a:picLocks noChangeAspect="0"/>
          </p:cNvPicPr>
          <p:nvPr>
            <p:ph type="pic" idx="13"/>
          </p:nvPr>
        </p:nvPicPr>
        <p:blipFill>
          <a:blip r:embed="rId2">
            <a:extLst/>
          </a:blip>
          <a:stretch>
            <a:fillRect/>
          </a:stretch>
        </p:blipFill>
        <p:spPr>
          <a:xfrm>
            <a:off x="5642162" y="2972703"/>
            <a:ext cx="7181476" cy="5702301"/>
          </a:xfrm>
          <a:prstGeom prst="rect">
            <a:avLst/>
          </a:prstGeom>
        </p:spPr>
      </p:pic>
      <p:sp>
        <p:nvSpPr>
          <p:cNvPr id="195" name="The Industrial Revolution and the Global Divide"/>
          <p:cNvSpPr txBox="1"/>
          <p:nvPr>
            <p:ph type="title"/>
          </p:nvPr>
        </p:nvSpPr>
        <p:spPr>
          <a:prstGeom prst="rect">
            <a:avLst/>
          </a:prstGeom>
        </p:spPr>
        <p:txBody>
          <a:bodyPr/>
          <a:lstStyle>
            <a:lvl1pPr algn="just" defTabSz="266700">
              <a:defRPr sz="4500">
                <a:solidFill>
                  <a:srgbClr val="000000"/>
                </a:solidFill>
                <a:uFill>
                  <a:solidFill>
                    <a:srgbClr val="000000"/>
                  </a:solidFill>
                </a:uFill>
                <a:latin typeface="Hiragino Sans CNS W6"/>
                <a:ea typeface="Hiragino Sans CNS W6"/>
                <a:cs typeface="Hiragino Sans CNS W6"/>
                <a:sym typeface="Hiragino Sans CNS W6"/>
              </a:defRPr>
            </a:lvl1pPr>
          </a:lstStyle>
          <a:p>
            <a:pPr>
              <a:defRPr>
                <a:latin typeface="Hiragino Sans CNS W3"/>
                <a:ea typeface="Hiragino Sans CNS W3"/>
                <a:cs typeface="Hiragino Sans CNS W3"/>
                <a:sym typeface="Hiragino Sans CNS W3"/>
              </a:defRPr>
            </a:pPr>
            <a:r>
              <a:rPr>
                <a:latin typeface="Hiragino Sans CNS W6"/>
                <a:ea typeface="Hiragino Sans CNS W6"/>
                <a:cs typeface="Hiragino Sans CNS W6"/>
                <a:sym typeface="Hiragino Sans CNS W6"/>
              </a:rPr>
              <a:t>The Industrial Revolution and the Global Divide</a:t>
            </a:r>
          </a:p>
        </p:txBody>
      </p:sp>
      <p:sp>
        <p:nvSpPr>
          <p:cNvPr id="196" name="Time period: 1750-1900…"/>
          <p:cNvSpPr txBox="1"/>
          <p:nvPr>
            <p:ph type="body" sz="half" idx="1"/>
          </p:nvPr>
        </p:nvSpPr>
        <p:spPr>
          <a:xfrm>
            <a:off x="740142" y="2579616"/>
            <a:ext cx="4919233" cy="6488475"/>
          </a:xfrm>
          <a:prstGeom prst="rect">
            <a:avLst/>
          </a:prstGeom>
        </p:spPr>
        <p:txBody>
          <a:bodyPr/>
          <a:lstStyle/>
          <a:p>
            <a:pPr marL="0" indent="0" defTabSz="245363">
              <a:spcBef>
                <a:spcPts val="0"/>
              </a:spcBef>
              <a:buSzTx/>
              <a:buNone/>
              <a:defRPr sz="1512"/>
            </a:pPr>
            <a:r>
              <a:rPr u="sng">
                <a:latin typeface="Phosphate Inline"/>
                <a:ea typeface="Phosphate Inline"/>
                <a:cs typeface="Phosphate Inline"/>
                <a:sym typeface="Phosphate Inline"/>
              </a:rPr>
              <a:t>Time period</a:t>
            </a:r>
            <a:r>
              <a:t>:</a:t>
            </a:r>
            <a:r>
              <a:t> 1750-1900</a:t>
            </a:r>
          </a:p>
          <a:p>
            <a:pPr marL="0" indent="0" defTabSz="245363">
              <a:spcBef>
                <a:spcPts val="0"/>
              </a:spcBef>
              <a:buSzTx/>
              <a:buNone/>
              <a:defRPr sz="1512"/>
            </a:pPr>
            <a:r>
              <a:rPr u="sng">
                <a:latin typeface="Phosphate Inline"/>
                <a:ea typeface="Phosphate Inline"/>
                <a:cs typeface="Phosphate Inline"/>
                <a:sym typeface="Phosphate Inline"/>
              </a:rPr>
              <a:t>Explain</a:t>
            </a:r>
            <a:r>
              <a:rPr>
                <a:latin typeface="Phosphate Inline"/>
                <a:ea typeface="Phosphate Inline"/>
                <a:cs typeface="Phosphate Inline"/>
                <a:sym typeface="Phosphate Inline"/>
              </a:rPr>
              <a:t>:</a:t>
            </a:r>
            <a:r>
              <a:t> This table shows the change of share of total world manufacturing output from 1750 to 1900. In this 150 years, because of Industrial revolution, industrial countries in European such as UK became a major part of manufacturing and also United States which also had the industrial revolution. But in Asia, their productivity plummeted rapidly, such as China, from the former top of the world became a more vulnerable country.</a:t>
            </a:r>
          </a:p>
          <a:p>
            <a:pPr marL="0" indent="0" defTabSz="245363">
              <a:spcBef>
                <a:spcPts val="0"/>
              </a:spcBef>
              <a:buSzTx/>
              <a:buNone/>
              <a:defRPr sz="1512"/>
            </a:pPr>
            <a:r>
              <a:rPr u="sng">
                <a:latin typeface="Phosphate Inline"/>
                <a:ea typeface="Phosphate Inline"/>
                <a:cs typeface="Phosphate Inline"/>
                <a:sym typeface="Phosphate Inline"/>
              </a:rPr>
              <a:t>Need to know</a:t>
            </a:r>
            <a:r>
              <a:rPr>
                <a:latin typeface="Phosphate Inline"/>
                <a:ea typeface="Phosphate Inline"/>
                <a:cs typeface="Phosphate Inline"/>
                <a:sym typeface="Phosphate Inline"/>
              </a:rPr>
              <a:t>:</a:t>
            </a:r>
            <a:r>
              <a:t> </a:t>
            </a:r>
            <a:r>
              <a:rPr b="1">
                <a:latin typeface="Calibri"/>
                <a:ea typeface="Calibri"/>
                <a:cs typeface="Calibri"/>
                <a:sym typeface="Calibri"/>
              </a:rPr>
              <a:t>The Industrial Revolution</a:t>
            </a:r>
            <a:r>
              <a:t> was the transition to new manufacturing processes in Europe and the US, in the period from about 1760 to sometime between 1820 and 1840. This transition included going from hand production methods to machines, new chemical manufacturing and iron production processes, the increasing use of steam power and water power, the development of machine tools and the rise of the mechanized factory system. The Industrial Revolution also led to an unprecedented rise in the rate of population growth.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image2.png" descr="image2.png"/>
          <p:cNvPicPr>
            <a:picLocks noChangeAspect="0"/>
          </p:cNvPicPr>
          <p:nvPr>
            <p:ph type="pic" idx="13"/>
          </p:nvPr>
        </p:nvPicPr>
        <p:blipFill>
          <a:blip r:embed="rId2">
            <a:extLst/>
          </a:blip>
          <a:stretch>
            <a:fillRect/>
          </a:stretch>
        </p:blipFill>
        <p:spPr>
          <a:xfrm>
            <a:off x="408716" y="1889633"/>
            <a:ext cx="6726368" cy="7498335"/>
          </a:xfrm>
          <a:prstGeom prst="rect">
            <a:avLst/>
          </a:prstGeom>
        </p:spPr>
      </p:pic>
      <p:sp>
        <p:nvSpPr>
          <p:cNvPr id="199" name="Latin America and the World, 1825–1935"/>
          <p:cNvSpPr txBox="1"/>
          <p:nvPr>
            <p:ph type="title"/>
          </p:nvPr>
        </p:nvSpPr>
        <p:spPr>
          <a:xfrm>
            <a:off x="1729248" y="63209"/>
            <a:ext cx="9546304" cy="2108201"/>
          </a:xfrm>
          <a:prstGeom prst="rect">
            <a:avLst/>
          </a:prstGeom>
        </p:spPr>
        <p:txBody>
          <a:bodyPr/>
          <a:lstStyle>
            <a:lvl1pPr defTabSz="266700">
              <a:defRPr sz="4500">
                <a:solidFill>
                  <a:srgbClr val="000000"/>
                </a:solidFill>
                <a:uFill>
                  <a:solidFill>
                    <a:srgbClr val="000000"/>
                  </a:solidFill>
                </a:uFill>
                <a:latin typeface="Hiragino Sans CNS W6"/>
                <a:ea typeface="Hiragino Sans CNS W6"/>
                <a:cs typeface="Hiragino Sans CNS W6"/>
                <a:sym typeface="Hiragino Sans CNS W6"/>
              </a:defRPr>
            </a:lvl1pPr>
          </a:lstStyle>
          <a:p>
            <a:pPr>
              <a:defRPr>
                <a:latin typeface="Hiragino Sans CNS W3"/>
                <a:ea typeface="Hiragino Sans CNS W3"/>
                <a:cs typeface="Hiragino Sans CNS W3"/>
                <a:sym typeface="Hiragino Sans CNS W3"/>
              </a:defRPr>
            </a:pPr>
            <a:r>
              <a:rPr>
                <a:latin typeface="Hiragino Sans CNS W6"/>
                <a:ea typeface="Hiragino Sans CNS W6"/>
                <a:cs typeface="Hiragino Sans CNS W6"/>
                <a:sym typeface="Hiragino Sans CNS W6"/>
              </a:rPr>
              <a:t>Latin America and the World, 1825–1935</a:t>
            </a:r>
          </a:p>
        </p:txBody>
      </p:sp>
      <p:sp>
        <p:nvSpPr>
          <p:cNvPr id="200" name="During the nineteenth and early twentieth centuries, Latin American countries interacted with the industrializing world via investment, trade, immigration, and military intervention from the United State.…"/>
          <p:cNvSpPr txBox="1"/>
          <p:nvPr>
            <p:ph type="body" sz="half" idx="1"/>
          </p:nvPr>
        </p:nvSpPr>
        <p:spPr>
          <a:xfrm>
            <a:off x="7227690" y="1740906"/>
            <a:ext cx="5274729" cy="7795788"/>
          </a:xfrm>
          <a:prstGeom prst="rect">
            <a:avLst/>
          </a:prstGeom>
        </p:spPr>
        <p:txBody>
          <a:bodyPr/>
          <a:lstStyle/>
          <a:p>
            <a:pPr marL="0" indent="0" defTabSz="251206">
              <a:spcBef>
                <a:spcPts val="0"/>
              </a:spcBef>
              <a:buSzTx/>
              <a:buNone/>
              <a:defRPr sz="1548"/>
            </a:pPr>
            <a:r>
              <a:t>During the nineteenth and early twentieth centuries, Latin American countries interacted with the industrializing world via investment, trade, immigration, and military intervention from the United State.</a:t>
            </a:r>
          </a:p>
          <a:p>
            <a:pPr marL="0" indent="0" defTabSz="251206">
              <a:spcBef>
                <a:spcPts val="0"/>
              </a:spcBef>
              <a:buSzTx/>
              <a:buNone/>
              <a:defRPr sz="1548"/>
            </a:pPr>
            <a:r>
              <a:rPr u="sng">
                <a:latin typeface="Phosphate Inline"/>
                <a:ea typeface="Phosphate Inline"/>
                <a:cs typeface="Phosphate Inline"/>
                <a:sym typeface="Phosphate Inline"/>
              </a:rPr>
              <a:t>Explain:</a:t>
            </a:r>
            <a:r>
              <a:rPr>
                <a:latin typeface="Phosphate Inline"/>
                <a:ea typeface="Phosphate Inline"/>
                <a:cs typeface="Phosphate Inline"/>
                <a:sym typeface="Phosphate Inline"/>
              </a:rPr>
              <a:t> </a:t>
            </a:r>
            <a:r>
              <a:t>During the second half of the nineteenth century, a measure of political consolidation took hold in Latin America, and Latin America as a whole became more closely integrated into a world economy driven by the industrialization of Western Europe and North America. The most significant economic outcome of this growing integration was a rapid growth of Latin American exports to the industrializing countries, which now needed the food products, raw materials, and markets of these new nations. They sold products such as Silver, Copper and tin, Guano, sisal etc to those industrializing countries. In return for these primary products, Latin Americans imported the textiles, machinery, tools, weapons, and luxury goods of Europe and the United States. Anyway, Latin America was financed by exports to industrialized countries abroad.</a:t>
            </a:r>
          </a:p>
          <a:p>
            <a:pPr marL="0" indent="0" defTabSz="251206">
              <a:spcBef>
                <a:spcPts val="0"/>
              </a:spcBef>
              <a:buSzTx/>
              <a:buNone/>
              <a:defRPr sz="1548"/>
            </a:pPr>
            <a:r>
              <a:rPr u="sng">
                <a:latin typeface="Phosphate Inline"/>
                <a:ea typeface="Phosphate Inline"/>
                <a:cs typeface="Phosphate Inline"/>
                <a:sym typeface="Phosphate Inline"/>
              </a:rPr>
              <a:t>Relationship with our theme</a:t>
            </a:r>
            <a:r>
              <a:rPr>
                <a:latin typeface="Phosphate Inline"/>
                <a:ea typeface="Phosphate Inline"/>
                <a:cs typeface="Phosphate Inline"/>
                <a:sym typeface="Phosphate Inline"/>
              </a:rPr>
              <a:t>:</a:t>
            </a:r>
            <a:r>
              <a:rPr b="1">
                <a:latin typeface="Calibri"/>
                <a:ea typeface="Calibri"/>
                <a:cs typeface="Calibri"/>
                <a:sym typeface="Calibri"/>
              </a:rPr>
              <a:t> Industrial Revolution </a:t>
            </a:r>
            <a:r>
              <a:t>This map shows the transportation between Latin America and the whole world, connecting to the history Latin America sold their products all over the world to those industrialization countries.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image3.png" descr="image3.png"/>
          <p:cNvPicPr>
            <a:picLocks noChangeAspect="0"/>
          </p:cNvPicPr>
          <p:nvPr>
            <p:ph type="pic" idx="13"/>
          </p:nvPr>
        </p:nvPicPr>
        <p:blipFill>
          <a:blip r:embed="rId2">
            <a:extLst/>
          </a:blip>
          <a:stretch>
            <a:fillRect/>
          </a:stretch>
        </p:blipFill>
        <p:spPr>
          <a:xfrm>
            <a:off x="1054963" y="2169949"/>
            <a:ext cx="6224346" cy="6937702"/>
          </a:xfrm>
          <a:prstGeom prst="rect">
            <a:avLst/>
          </a:prstGeom>
        </p:spPr>
      </p:pic>
      <p:sp>
        <p:nvSpPr>
          <p:cNvPr id="203" name="The Mexican Revolution"/>
          <p:cNvSpPr txBox="1"/>
          <p:nvPr>
            <p:ph type="title"/>
          </p:nvPr>
        </p:nvSpPr>
        <p:spPr>
          <a:prstGeom prst="rect">
            <a:avLst/>
          </a:prstGeom>
        </p:spPr>
        <p:txBody>
          <a:bodyPr/>
          <a:lstStyle>
            <a:lvl1pPr defTabSz="266700">
              <a:defRPr sz="4500">
                <a:solidFill>
                  <a:srgbClr val="000000"/>
                </a:solidFill>
                <a:uFill>
                  <a:solidFill>
                    <a:srgbClr val="000000"/>
                  </a:solidFill>
                </a:uFill>
                <a:latin typeface="Hiragino Sans CNS W6"/>
                <a:ea typeface="Hiragino Sans CNS W6"/>
                <a:cs typeface="Hiragino Sans CNS W6"/>
                <a:sym typeface="Hiragino Sans CNS W6"/>
              </a:defRPr>
            </a:lvl1pPr>
          </a:lstStyle>
          <a:p>
            <a:pPr/>
            <a:r>
              <a:t>The Mexican Revolution </a:t>
            </a:r>
          </a:p>
        </p:txBody>
      </p:sp>
      <p:sp>
        <p:nvSpPr>
          <p:cNvPr id="204" name="Women were active participants in the Mexican Revolution. They prepared food, nursed the wounded, washed clothes, and at times served as soldiers on the battlefield.…"/>
          <p:cNvSpPr txBox="1"/>
          <p:nvPr>
            <p:ph type="body" sz="half" idx="1"/>
          </p:nvPr>
        </p:nvSpPr>
        <p:spPr>
          <a:xfrm>
            <a:off x="7356804" y="2266054"/>
            <a:ext cx="5016501" cy="7028957"/>
          </a:xfrm>
          <a:prstGeom prst="rect">
            <a:avLst/>
          </a:prstGeom>
        </p:spPr>
        <p:txBody>
          <a:bodyPr/>
          <a:lstStyle/>
          <a:p>
            <a:pPr marL="0" indent="0" defTabSz="239522">
              <a:spcBef>
                <a:spcPts val="0"/>
              </a:spcBef>
              <a:buSzTx/>
              <a:buNone/>
              <a:defRPr sz="1476"/>
            </a:pPr>
            <a:r>
              <a:t>Women were active participants in the Mexican Revolution. They prepared food, nursed the wounded, washed clothes, and at times served as soldiers on the battlefield.</a:t>
            </a:r>
          </a:p>
          <a:p>
            <a:pPr marL="0" indent="0" defTabSz="239522">
              <a:spcBef>
                <a:spcPts val="0"/>
              </a:spcBef>
              <a:buSzTx/>
              <a:buNone/>
              <a:defRPr sz="1476"/>
            </a:pPr>
            <a:r>
              <a:rPr u="sng">
                <a:latin typeface="Phosphate Inline"/>
                <a:ea typeface="Phosphate Inline"/>
                <a:cs typeface="Phosphate Inline"/>
                <a:sym typeface="Phosphate Inline"/>
              </a:rPr>
              <a:t>Time period</a:t>
            </a:r>
            <a:r>
              <a:t>: 1913</a:t>
            </a:r>
          </a:p>
          <a:p>
            <a:pPr marL="0" indent="0" defTabSz="239522">
              <a:spcBef>
                <a:spcPts val="0"/>
              </a:spcBef>
              <a:buSzTx/>
              <a:buNone/>
              <a:defRPr sz="1476"/>
            </a:pPr>
            <a:r>
              <a:rPr u="sng">
                <a:latin typeface="Phosphate Inline"/>
                <a:ea typeface="Phosphate Inline"/>
                <a:cs typeface="Phosphate Inline"/>
                <a:sym typeface="Phosphate Inline"/>
              </a:rPr>
              <a:t>Relationship with our theme</a:t>
            </a:r>
            <a:r>
              <a:rPr>
                <a:latin typeface="Phosphate Inline"/>
                <a:ea typeface="Phosphate Inline"/>
                <a:cs typeface="Phosphate Inline"/>
                <a:sym typeface="Phosphate Inline"/>
              </a:rPr>
              <a:t>: </a:t>
            </a:r>
            <a:r>
              <a:t>In the early 19th century, after Mexico got rid of the Spanish colonial rule and gained independence, its social and economic structure did not change much.The Catholic church still held a lot of power, and capitalist forces such as Britain, America and France soon replaced the Spanish colonists and controlled the economic lifeline of Mexico.The reactionary political clique colluded with foreign forces, contended for power and gain, suffered political instability, fell into chaos for a long time after the independence of Mexico, coups, insurrections, civil wars, foreign invasions and armed intervention, emerged one after another</a:t>
            </a:r>
          </a:p>
          <a:p>
            <a:pPr marL="0" indent="0" defTabSz="239522">
              <a:spcBef>
                <a:spcPts val="0"/>
              </a:spcBef>
              <a:buSzTx/>
              <a:buNone/>
              <a:defRPr sz="1476"/>
            </a:pPr>
            <a:r>
              <a:rPr u="sng">
                <a:latin typeface="Phosphate Inline"/>
                <a:ea typeface="Phosphate Inline"/>
                <a:cs typeface="Phosphate Inline"/>
                <a:sym typeface="Phosphate Inline"/>
              </a:rPr>
              <a:t>Mexican Revolution:</a:t>
            </a:r>
            <a:r>
              <a:t> also known as the Mexican Civil War, was a major armed struggle, lasting roughly from 1910 to 1920, that radically transformed Mexican culture and government.Although recent research has focused on local and regional aspects of the Revolution, it was a genuinely national revolution.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Thanks!!👏"/>
          <p:cNvSpPr txBox="1"/>
          <p:nvPr/>
        </p:nvSpPr>
        <p:spPr>
          <a:xfrm>
            <a:off x="4986138" y="4461135"/>
            <a:ext cx="3032523" cy="83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a:latin typeface="Apple Color Emoji"/>
                <a:ea typeface="Apple Color Emoji"/>
                <a:cs typeface="Apple Color Emoji"/>
                <a:sym typeface="Apple Color Emoji"/>
              </a:rPr>
              <a:t>👏</a:t>
            </a:r>
            <a:r>
              <a:t>!!Thanks!!</a:t>
            </a:r>
            <a:r>
              <a:rPr>
                <a:latin typeface="Apple Color Emoji"/>
                <a:ea typeface="Apple Color Emoji"/>
                <a:cs typeface="Apple Color Emoji"/>
                <a:sym typeface="Apple Color Emoji"/>
              </a:rPr>
              <a:t>👏</a:t>
            </a:r>
          </a:p>
        </p:txBody>
      </p:sp>
      <p:sp>
        <p:nvSpPr>
          <p:cNvPr id="207" name="步行"/>
          <p:cNvSpPr/>
          <p:nvPr/>
        </p:nvSpPr>
        <p:spPr>
          <a:xfrm>
            <a:off x="1081125" y="2967837"/>
            <a:ext cx="3868240" cy="6085151"/>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2595" y="0"/>
                </a:moveTo>
                <a:cubicBezTo>
                  <a:pt x="11888" y="0"/>
                  <a:pt x="11182" y="175"/>
                  <a:pt x="10642" y="525"/>
                </a:cubicBezTo>
                <a:cubicBezTo>
                  <a:pt x="9564" y="1225"/>
                  <a:pt x="9564" y="2359"/>
                  <a:pt x="10642" y="3059"/>
                </a:cubicBezTo>
                <a:cubicBezTo>
                  <a:pt x="11721" y="3759"/>
                  <a:pt x="13469" y="3759"/>
                  <a:pt x="14547" y="3059"/>
                </a:cubicBezTo>
                <a:cubicBezTo>
                  <a:pt x="15626" y="2359"/>
                  <a:pt x="15626" y="1225"/>
                  <a:pt x="14547" y="525"/>
                </a:cubicBezTo>
                <a:cubicBezTo>
                  <a:pt x="14008" y="175"/>
                  <a:pt x="13302" y="0"/>
                  <a:pt x="12595" y="0"/>
                </a:cubicBezTo>
                <a:close/>
                <a:moveTo>
                  <a:pt x="10897" y="3858"/>
                </a:moveTo>
                <a:cubicBezTo>
                  <a:pt x="10134" y="3888"/>
                  <a:pt x="9610" y="4121"/>
                  <a:pt x="9610" y="4121"/>
                </a:cubicBezTo>
                <a:lnTo>
                  <a:pt x="5783" y="5439"/>
                </a:lnTo>
                <a:lnTo>
                  <a:pt x="2926" y="6234"/>
                </a:lnTo>
                <a:cubicBezTo>
                  <a:pt x="2538" y="6341"/>
                  <a:pt x="2256" y="6567"/>
                  <a:pt x="2177" y="6836"/>
                </a:cubicBezTo>
                <a:lnTo>
                  <a:pt x="1184" y="10206"/>
                </a:lnTo>
                <a:cubicBezTo>
                  <a:pt x="1052" y="10653"/>
                  <a:pt x="1504" y="11086"/>
                  <a:pt x="2192" y="11171"/>
                </a:cubicBezTo>
                <a:cubicBezTo>
                  <a:pt x="2881" y="11256"/>
                  <a:pt x="3545" y="10964"/>
                  <a:pt x="3677" y="10516"/>
                </a:cubicBezTo>
                <a:lnTo>
                  <a:pt x="4545" y="7575"/>
                </a:lnTo>
                <a:lnTo>
                  <a:pt x="7179" y="6843"/>
                </a:lnTo>
                <a:lnTo>
                  <a:pt x="5674" y="11097"/>
                </a:lnTo>
                <a:cubicBezTo>
                  <a:pt x="5594" y="11209"/>
                  <a:pt x="5538" y="11331"/>
                  <a:pt x="5513" y="11460"/>
                </a:cubicBezTo>
                <a:lnTo>
                  <a:pt x="4779" y="15196"/>
                </a:lnTo>
                <a:lnTo>
                  <a:pt x="305" y="19693"/>
                </a:lnTo>
                <a:cubicBezTo>
                  <a:pt x="-266" y="20267"/>
                  <a:pt x="-12" y="21032"/>
                  <a:pt x="872" y="21403"/>
                </a:cubicBezTo>
                <a:cubicBezTo>
                  <a:pt x="1191" y="21536"/>
                  <a:pt x="1547" y="21600"/>
                  <a:pt x="1901" y="21600"/>
                </a:cubicBezTo>
                <a:cubicBezTo>
                  <a:pt x="2526" y="21600"/>
                  <a:pt x="3141" y="21401"/>
                  <a:pt x="3505" y="21035"/>
                </a:cubicBezTo>
                <a:lnTo>
                  <a:pt x="8214" y="16301"/>
                </a:lnTo>
                <a:cubicBezTo>
                  <a:pt x="8368" y="16146"/>
                  <a:pt x="8466" y="15970"/>
                  <a:pt x="8502" y="15787"/>
                </a:cubicBezTo>
                <a:lnTo>
                  <a:pt x="9108" y="12709"/>
                </a:lnTo>
                <a:lnTo>
                  <a:pt x="14079" y="16306"/>
                </a:lnTo>
                <a:lnTo>
                  <a:pt x="15307" y="20589"/>
                </a:lnTo>
                <a:cubicBezTo>
                  <a:pt x="15477" y="21184"/>
                  <a:pt x="16276" y="21600"/>
                  <a:pt x="17176" y="21600"/>
                </a:cubicBezTo>
                <a:cubicBezTo>
                  <a:pt x="17292" y="21600"/>
                  <a:pt x="17409" y="21592"/>
                  <a:pt x="17527" y="21578"/>
                </a:cubicBezTo>
                <a:cubicBezTo>
                  <a:pt x="18561" y="21453"/>
                  <a:pt x="19243" y="20808"/>
                  <a:pt x="19051" y="20137"/>
                </a:cubicBezTo>
                <a:lnTo>
                  <a:pt x="17727" y="15513"/>
                </a:lnTo>
                <a:cubicBezTo>
                  <a:pt x="17663" y="15290"/>
                  <a:pt x="17506" y="15081"/>
                  <a:pt x="17272" y="14912"/>
                </a:cubicBezTo>
                <a:lnTo>
                  <a:pt x="12070" y="11149"/>
                </a:lnTo>
                <a:lnTo>
                  <a:pt x="13099" y="8066"/>
                </a:lnTo>
                <a:lnTo>
                  <a:pt x="14261" y="9345"/>
                </a:lnTo>
                <a:cubicBezTo>
                  <a:pt x="14388" y="9485"/>
                  <a:pt x="14576" y="9597"/>
                  <a:pt x="14800" y="9668"/>
                </a:cubicBezTo>
                <a:lnTo>
                  <a:pt x="19329" y="11102"/>
                </a:lnTo>
                <a:cubicBezTo>
                  <a:pt x="19508" y="11159"/>
                  <a:pt x="19698" y="11185"/>
                  <a:pt x="19885" y="11185"/>
                </a:cubicBezTo>
                <a:cubicBezTo>
                  <a:pt x="20356" y="11185"/>
                  <a:pt x="20806" y="11015"/>
                  <a:pt x="21027" y="10722"/>
                </a:cubicBezTo>
                <a:cubicBezTo>
                  <a:pt x="21334" y="10313"/>
                  <a:pt x="21072" y="9820"/>
                  <a:pt x="20442" y="9620"/>
                </a:cubicBezTo>
                <a:lnTo>
                  <a:pt x="16256" y="8294"/>
                </a:lnTo>
                <a:lnTo>
                  <a:pt x="14441" y="6296"/>
                </a:lnTo>
                <a:lnTo>
                  <a:pt x="13294" y="4732"/>
                </a:lnTo>
                <a:cubicBezTo>
                  <a:pt x="12990" y="4278"/>
                  <a:pt x="12391" y="4063"/>
                  <a:pt x="12007" y="3967"/>
                </a:cubicBezTo>
                <a:cubicBezTo>
                  <a:pt x="11975" y="3959"/>
                  <a:pt x="11942" y="3950"/>
                  <a:pt x="11908" y="3944"/>
                </a:cubicBezTo>
                <a:cubicBezTo>
                  <a:pt x="11757" y="3910"/>
                  <a:pt x="11656" y="3898"/>
                  <a:pt x="11656" y="3898"/>
                </a:cubicBezTo>
                <a:cubicBezTo>
                  <a:pt x="11512" y="3876"/>
                  <a:pt x="11372" y="3864"/>
                  <a:pt x="11238" y="3858"/>
                </a:cubicBezTo>
                <a:cubicBezTo>
                  <a:pt x="11120" y="3852"/>
                  <a:pt x="11006" y="3853"/>
                  <a:pt x="10897" y="3858"/>
                </a:cubicBezTo>
                <a:close/>
              </a:path>
            </a:pathLst>
          </a:custGeom>
          <a:blipFill>
            <a:blip r:embed="rId2"/>
          </a:blipFill>
          <a:ln w="12700">
            <a:miter lim="400000"/>
          </a:ln>
          <a:effectLst>
            <a:outerShdw sx="100000" sy="100000" kx="0" ky="0" algn="b" rotWithShape="0" blurRad="50800" dist="25400" dir="5400000">
              <a:srgbClr val="000000">
                <a:alpha val="25000"/>
              </a:srgbClr>
            </a:outerShdw>
          </a:effectLst>
        </p:spPr>
        <p:txBody>
          <a:bodyPr lIns="50800" tIns="50800" rIns="50800" bIns="50800" anchor="ctr"/>
          <a:lstStyle/>
          <a:p>
            <a:pPr>
              <a:defRPr sz="3000">
                <a:solidFill>
                  <a:srgbClr val="FFFFFF"/>
                </a:solidFill>
                <a:effectLst>
                  <a:outerShdw sx="100000" sy="100000" kx="0" ky="0" algn="b" rotWithShape="0" blurRad="762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标题"/>
          <p:cNvSpPr txBox="1"/>
          <p:nvPr>
            <p:ph type="title"/>
          </p:nvPr>
        </p:nvSpPr>
        <p:spPr>
          <a:prstGeom prst="rect">
            <a:avLst/>
          </a:prstGeom>
        </p:spPr>
        <p:txBody>
          <a:bodyPr/>
          <a:lstStyle/>
          <a:p>
            <a:pPr/>
          </a:p>
        </p:txBody>
      </p:sp>
      <p:sp>
        <p:nvSpPr>
          <p:cNvPr id="210" name="正文"/>
          <p:cNvSpPr txBox="1"/>
          <p:nvPr>
            <p:ph type="body" idx="1"/>
          </p:nvPr>
        </p:nvSpPr>
        <p:spPr>
          <a:prstGeom prst="rect">
            <a:avLst/>
          </a:prstGeom>
        </p:spPr>
        <p:txBody>
          <a:bodyPr/>
          <a:lstStyle/>
          <a:p>
            <a:pPr>
              <a:buBlip>
                <a:blip r:embed="rId2"/>
              </a:buBlip>
            </a:pPr>
          </a:p>
        </p:txBody>
      </p:sp>
      <p:pic>
        <p:nvPicPr>
          <p:cNvPr id="211" name="821551762771_.pic.jpg" descr="821551762771_.pic.jpg"/>
          <p:cNvPicPr>
            <a:picLocks noChangeAspect="1"/>
          </p:cNvPicPr>
          <p:nvPr/>
        </p:nvPicPr>
        <p:blipFill>
          <a:blip r:embed="rId3">
            <a:extLst/>
          </a:blip>
          <a:stretch>
            <a:fillRect/>
          </a:stretch>
        </p:blipFill>
        <p:spPr>
          <a:xfrm>
            <a:off x="3284348" y="-107225"/>
            <a:ext cx="5486401" cy="97536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o, let’s start our sources analysis !"/>
          <p:cNvSpPr txBox="1"/>
          <p:nvPr>
            <p:ph type="title"/>
          </p:nvPr>
        </p:nvSpPr>
        <p:spPr>
          <a:prstGeom prst="rect">
            <a:avLst/>
          </a:prstGeom>
        </p:spPr>
        <p:txBody>
          <a:bodyPr/>
          <a:lstStyle/>
          <a:p>
            <a:pPr/>
            <a:r>
              <a:t>So, let’s start our sources analysis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2481552308228_.pic_hd.jpg" descr="2481552308228_.pic_hd.jpg"/>
          <p:cNvPicPr>
            <a:picLocks noChangeAspect="0"/>
          </p:cNvPicPr>
          <p:nvPr>
            <p:ph type="pic" idx="13"/>
          </p:nvPr>
        </p:nvPicPr>
        <p:blipFill>
          <a:blip r:embed="rId2">
            <a:extLst/>
          </a:blip>
          <a:stretch>
            <a:fillRect/>
          </a:stretch>
        </p:blipFill>
        <p:spPr>
          <a:xfrm>
            <a:off x="843804" y="1851948"/>
            <a:ext cx="5856192" cy="7267832"/>
          </a:xfrm>
          <a:prstGeom prst="rect">
            <a:avLst/>
          </a:prstGeom>
        </p:spPr>
      </p:pic>
      <p:sp>
        <p:nvSpPr>
          <p:cNvPr id="137" name="Vivian’s copper foundry"/>
          <p:cNvSpPr txBox="1"/>
          <p:nvPr>
            <p:ph type="title"/>
          </p:nvPr>
        </p:nvSpPr>
        <p:spPr>
          <a:xfrm>
            <a:off x="948326" y="343962"/>
            <a:ext cx="10464801" cy="2108201"/>
          </a:xfrm>
          <a:prstGeom prst="rect">
            <a:avLst/>
          </a:prstGeom>
        </p:spPr>
        <p:txBody>
          <a:bodyPr/>
          <a:lstStyle>
            <a:lvl1pPr algn="l" defTabSz="12700">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000000"/>
                </a:solidFill>
                <a:latin typeface="Hiragino Sans CNS W3"/>
                <a:ea typeface="Hiragino Sans CNS W3"/>
                <a:cs typeface="Hiragino Sans CNS W3"/>
                <a:sym typeface="Hiragino Sans CNS W3"/>
              </a:defRPr>
            </a:lvl1pPr>
          </a:lstStyle>
          <a:p>
            <a:pPr/>
            <a:r>
              <a:t>Vivian’s copper foundry</a:t>
            </a:r>
          </a:p>
        </p:txBody>
      </p:sp>
      <p:sp>
        <p:nvSpPr>
          <p:cNvPr id="138" name="Artist name: Durand-Brager…"/>
          <p:cNvSpPr txBox="1"/>
          <p:nvPr>
            <p:ph type="body" sz="half" idx="1"/>
          </p:nvPr>
        </p:nvSpPr>
        <p:spPr>
          <a:xfrm>
            <a:off x="7044804" y="2051050"/>
            <a:ext cx="4617341" cy="6869628"/>
          </a:xfrm>
          <a:prstGeom prst="rect">
            <a:avLst/>
          </a:prstGeom>
        </p:spPr>
        <p:txBody>
          <a:bodyPr/>
          <a:lstStyle/>
          <a:p>
            <a:pPr marL="0" indent="0" defTabSz="233679">
              <a:spcBef>
                <a:spcPts val="0"/>
              </a:spcBef>
              <a:buSzTx/>
              <a:buNone/>
              <a:defRPr sz="1440"/>
            </a:pPr>
            <a:r>
              <a:rPr>
                <a:latin typeface="Phosphate Inline"/>
                <a:ea typeface="Phosphate Inline"/>
                <a:cs typeface="Phosphate Inline"/>
                <a:sym typeface="Phosphate Inline"/>
              </a:rPr>
              <a:t>Artist name:</a:t>
            </a:r>
            <a:r>
              <a:t> Durand-Brager</a:t>
            </a:r>
          </a:p>
          <a:p>
            <a:pPr marL="0" indent="0" defTabSz="233679">
              <a:spcBef>
                <a:spcPts val="0"/>
              </a:spcBef>
              <a:buSzTx/>
              <a:buNone/>
              <a:defRPr sz="1440"/>
            </a:pPr>
            <a:r>
              <a:rPr>
                <a:latin typeface="Phosphate Inline"/>
                <a:ea typeface="Phosphate Inline"/>
                <a:cs typeface="Phosphate Inline"/>
                <a:sym typeface="Phosphate Inline"/>
              </a:rPr>
              <a:t>Time period</a:t>
            </a:r>
            <a:r>
              <a:t>:1865</a:t>
            </a:r>
          </a:p>
          <a:p>
            <a:pPr marL="0" indent="0" defTabSz="233679">
              <a:spcBef>
                <a:spcPts val="0"/>
              </a:spcBef>
              <a:buSzTx/>
              <a:buNone/>
              <a:defRPr sz="1440"/>
            </a:pPr>
            <a:r>
              <a:rPr>
                <a:latin typeface="Phosphate Inline"/>
                <a:ea typeface="Phosphate Inline"/>
                <a:cs typeface="Phosphate Inline"/>
                <a:sym typeface="Phosphate Inline"/>
              </a:rPr>
              <a:t>Context:</a:t>
            </a:r>
            <a:r>
              <a:t>The original wood engraving is mainly about a part of sight of Swansea, United Kingdom (Wales). Surrounding the harbor are industrial factories that produce copper for a company called Vivian. Countless stacks that standing in the flood of factories is belching black smoke. Everything in the engraving looks gray and heavy, with a strong industrial Atmosphere.</a:t>
            </a:r>
          </a:p>
          <a:p>
            <a:pPr marL="0" indent="0" defTabSz="233679">
              <a:spcBef>
                <a:spcPts val="0"/>
              </a:spcBef>
              <a:buSzTx/>
              <a:buNone/>
              <a:defRPr sz="1440"/>
            </a:pPr>
            <a:r>
              <a:rPr>
                <a:latin typeface="Phosphate Inline"/>
                <a:ea typeface="Phosphate Inline"/>
                <a:cs typeface="Phosphate Inline"/>
                <a:sym typeface="Phosphate Inline"/>
              </a:rPr>
              <a:t>Relation:</a:t>
            </a:r>
            <a:r>
              <a:t>This shows the impact of the industrial revolution on Britain, the prosperity of industrialization. Because the need of industrial development, the energy change from human labor to mine, the place that holds the source was heavily mined. That excessive action caused big environmental problems.</a:t>
            </a:r>
          </a:p>
          <a:p>
            <a:pPr marL="0" indent="0" defTabSz="233679">
              <a:spcBef>
                <a:spcPts val="0"/>
              </a:spcBef>
              <a:buSzTx/>
              <a:buNone/>
              <a:defRPr sz="1440"/>
            </a:pPr>
          </a:p>
          <a:p>
            <a:pPr marL="0" indent="0" defTabSz="233679">
              <a:spcBef>
                <a:spcPts val="0"/>
              </a:spcBef>
              <a:buSzTx/>
              <a:buNone/>
              <a:defRPr sz="1440"/>
            </a:pPr>
            <a:r>
              <a:rPr>
                <a:latin typeface="Phosphate Inline"/>
                <a:ea typeface="Phosphate Inline"/>
                <a:cs typeface="Phosphate Inline"/>
                <a:sym typeface="Phosphate Inline"/>
              </a:rPr>
              <a:t>foundry </a:t>
            </a:r>
            <a:r>
              <a:t> A foundry is a place where metal or glass is melted and formed into particular shapes.</a:t>
            </a:r>
          </a:p>
          <a:p>
            <a:pPr marL="0" indent="0" defTabSz="233679">
              <a:spcBef>
                <a:spcPts val="0"/>
              </a:spcBef>
              <a:buSzTx/>
              <a:buNone/>
              <a:defRPr sz="1440"/>
            </a:pPr>
            <a:r>
              <a:rPr>
                <a:latin typeface="Phosphate Inline"/>
                <a:ea typeface="Phosphate Inline"/>
                <a:cs typeface="Phosphate Inline"/>
                <a:sym typeface="Phosphate Inline"/>
              </a:rPr>
              <a:t>Swansea</a:t>
            </a:r>
            <a:r>
              <a:t> a port city in southern Wales on an inlet of the Bristol Channel, during its 19th-century industrial heyday, Swansea was a key centre of the copper industry, earning the nickname 'Copperopolis'.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2481552308228_.pic_hd.jpg" descr="2481552308228_.pic_hd.jpg"/>
          <p:cNvPicPr>
            <a:picLocks noChangeAspect="0"/>
          </p:cNvPicPr>
          <p:nvPr>
            <p:ph type="pic" idx="13"/>
          </p:nvPr>
        </p:nvPicPr>
        <p:blipFill>
          <a:blip r:embed="rId2">
            <a:extLst/>
          </a:blip>
          <a:stretch>
            <a:fillRect/>
          </a:stretch>
        </p:blipFill>
        <p:spPr>
          <a:xfrm>
            <a:off x="732106" y="487100"/>
            <a:ext cx="7073277" cy="8779400"/>
          </a:xfrm>
          <a:prstGeom prst="rect">
            <a:avLst/>
          </a:prstGeom>
        </p:spPr>
      </p:pic>
      <p:sp>
        <p:nvSpPr>
          <p:cNvPr id="141" name="H The industrial revolution is sweeping across England,  it's explain why bunches of factories sat around the edge of Swansea.…"/>
          <p:cNvSpPr txBox="1"/>
          <p:nvPr>
            <p:ph type="body" sz="half" idx="1"/>
          </p:nvPr>
        </p:nvSpPr>
        <p:spPr>
          <a:xfrm>
            <a:off x="7866963" y="1845546"/>
            <a:ext cx="4024338" cy="6416084"/>
          </a:xfrm>
          <a:prstGeom prst="rect">
            <a:avLst/>
          </a:prstGeom>
        </p:spPr>
        <p:txBody>
          <a:bodyPr/>
          <a:lstStyle/>
          <a:p>
            <a:pPr algn="l" defTabSz="233679">
              <a:defRPr sz="1440"/>
            </a:pPr>
            <a:r>
              <a:rPr>
                <a:latin typeface="Phosphate Inline"/>
                <a:ea typeface="Phosphate Inline"/>
                <a:cs typeface="Phosphate Inline"/>
                <a:sym typeface="Phosphate Inline"/>
              </a:rPr>
              <a:t>H </a:t>
            </a:r>
            <a:r>
              <a:t>The industrial revolution is sweeping across England,  it's explain why bunches of factories sat around the edge of Swansea.</a:t>
            </a:r>
          </a:p>
          <a:p>
            <a:pPr algn="l" defTabSz="233679">
              <a:defRPr sz="1440"/>
            </a:pPr>
            <a:r>
              <a:rPr>
                <a:latin typeface="Phosphate Inline"/>
                <a:ea typeface="Phosphate Inline"/>
                <a:cs typeface="Phosphate Inline"/>
                <a:sym typeface="Phosphate Inline"/>
              </a:rPr>
              <a:t>I </a:t>
            </a:r>
            <a:r>
              <a:t>For those who did not witness the industrial revolution, those who wishes to study the history of industrial revolution, and include some who were overdeveloped at that time. we can see this from the image. The sky of the bay is already occupied by the black smoke that coming from factories. From the original one, the whole picture is a grayish hue. </a:t>
            </a:r>
          </a:p>
          <a:p>
            <a:pPr algn="l" defTabSz="233679">
              <a:defRPr sz="1440"/>
            </a:pPr>
            <a:r>
              <a:rPr>
                <a:latin typeface="Phosphate Inline"/>
                <a:ea typeface="Phosphate Inline"/>
                <a:cs typeface="Phosphate Inline"/>
                <a:sym typeface="Phosphate Inline"/>
              </a:rPr>
              <a:t>P</a:t>
            </a:r>
            <a:r>
              <a:t> Durand-Brager, English, an artist.He was shocked by the industrial revolution and worried about the environment, which made him emphasize the depiction of factories and black smoke.</a:t>
            </a:r>
          </a:p>
          <a:p>
            <a:pPr algn="l" defTabSz="233679">
              <a:defRPr sz="1440"/>
            </a:pPr>
            <a:r>
              <a:rPr>
                <a:latin typeface="Phosphate Inline"/>
                <a:ea typeface="Phosphate Inline"/>
                <a:cs typeface="Phosphate Inline"/>
                <a:sym typeface="Phosphate Inline"/>
              </a:rPr>
              <a:t>P</a:t>
            </a:r>
            <a:r>
              <a:t> A lot of industrial pollution caused by immature industrial technology，serious environmental problems appeared in Britain. Call on the country on the road to industrialization, but also can not forget the environment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Kitty’s turn."/>
          <p:cNvSpPr txBox="1"/>
          <p:nvPr/>
        </p:nvSpPr>
        <p:spPr>
          <a:xfrm>
            <a:off x="5265638" y="4470400"/>
            <a:ext cx="247352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Kitty’s turn.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图像" descr="图像"/>
          <p:cNvPicPr>
            <a:picLocks noChangeAspect="0"/>
          </p:cNvPicPr>
          <p:nvPr>
            <p:ph type="pic" idx="13"/>
          </p:nvPr>
        </p:nvPicPr>
        <p:blipFill>
          <a:blip r:embed="rId2">
            <a:extLst/>
          </a:blip>
          <a:stretch>
            <a:fillRect/>
          </a:stretch>
        </p:blipFill>
        <p:spPr>
          <a:xfrm>
            <a:off x="209582" y="1915185"/>
            <a:ext cx="7795192" cy="7068070"/>
          </a:xfrm>
          <a:prstGeom prst="rect">
            <a:avLst/>
          </a:prstGeom>
        </p:spPr>
      </p:pic>
      <p:sp>
        <p:nvSpPr>
          <p:cNvPr id="146" name="The Early Phase of Europe’s Industrial Revolution"/>
          <p:cNvSpPr txBox="1"/>
          <p:nvPr>
            <p:ph type="title"/>
          </p:nvPr>
        </p:nvSpPr>
        <p:spPr>
          <a:xfrm>
            <a:off x="143481" y="635000"/>
            <a:ext cx="13004801" cy="2108200"/>
          </a:xfrm>
          <a:prstGeom prst="rect">
            <a:avLst/>
          </a:prstGeom>
        </p:spPr>
        <p:txBody>
          <a:bodyPr/>
          <a:lstStyle>
            <a:lvl1pPr algn="l" defTabSz="374904">
              <a:lnSpc>
                <a:spcPct val="120000"/>
              </a:lnSpc>
              <a:defRPr sz="3690">
                <a:solidFill>
                  <a:srgbClr val="000000"/>
                </a:solidFill>
                <a:latin typeface="Hiragino Sans CNS W6"/>
                <a:ea typeface="Hiragino Sans CNS W6"/>
                <a:cs typeface="Hiragino Sans CNS W6"/>
                <a:sym typeface="Hiragino Sans CNS W6"/>
              </a:defRPr>
            </a:lvl1pPr>
          </a:lstStyle>
          <a:p>
            <a:pPr/>
            <a:r>
              <a:t>The Early Phase of Europe’s Industrial Revolution</a:t>
            </a:r>
          </a:p>
        </p:txBody>
      </p:sp>
      <p:sp>
        <p:nvSpPr>
          <p:cNvPr id="147" name="time period:1850…"/>
          <p:cNvSpPr txBox="1"/>
          <p:nvPr>
            <p:ph type="body" sz="half" idx="1"/>
          </p:nvPr>
        </p:nvSpPr>
        <p:spPr>
          <a:xfrm>
            <a:off x="7918652" y="2051050"/>
            <a:ext cx="5007999" cy="6796340"/>
          </a:xfrm>
          <a:prstGeom prst="rect">
            <a:avLst/>
          </a:prstGeom>
        </p:spPr>
        <p:txBody>
          <a:bodyPr/>
          <a:lstStyle/>
          <a:p>
            <a:pPr marL="0" indent="0" defTabSz="315468">
              <a:spcBef>
                <a:spcPts val="0"/>
              </a:spcBef>
              <a:buSzTx/>
              <a:buNone/>
              <a:defRPr sz="1944"/>
            </a:pPr>
            <a:r>
              <a:rPr u="sng"/>
              <a:t>time period</a:t>
            </a:r>
            <a:r>
              <a:t>:1850</a:t>
            </a:r>
          </a:p>
          <a:p>
            <a:pPr marL="0" indent="0" defTabSz="315468">
              <a:spcBef>
                <a:spcPts val="0"/>
              </a:spcBef>
              <a:buSzTx/>
              <a:buNone/>
              <a:defRPr sz="1944"/>
            </a:pPr>
          </a:p>
          <a:p>
            <a:pPr marL="0" indent="0" defTabSz="315468">
              <a:spcBef>
                <a:spcPts val="0"/>
              </a:spcBef>
              <a:buSzTx/>
              <a:buNone/>
              <a:defRPr sz="1944"/>
            </a:pPr>
            <a:r>
              <a:rPr u="sng"/>
              <a:t>context</a:t>
            </a:r>
            <a:r>
              <a:t>: It is the map for the places that has already started the industrialization, which include Great Britain, France, Germany, Belgium, Bohemia and Italy.</a:t>
            </a:r>
          </a:p>
          <a:p>
            <a:pPr marL="0" indent="0" defTabSz="315468">
              <a:spcBef>
                <a:spcPts val="0"/>
              </a:spcBef>
              <a:buSzTx/>
              <a:buNone/>
              <a:defRPr sz="1944"/>
            </a:pPr>
          </a:p>
          <a:p>
            <a:pPr marL="0" indent="0" defTabSz="315468">
              <a:spcBef>
                <a:spcPts val="0"/>
              </a:spcBef>
              <a:buSzTx/>
              <a:buNone/>
              <a:defRPr sz="1944"/>
            </a:pPr>
            <a:r>
              <a:rPr u="sng"/>
              <a:t>Relationship to the theme</a:t>
            </a:r>
            <a:r>
              <a:t>: Right dot is the coal fields, the blue one is the Iron ore fields, the yellow lines are the railroad lines by the 1850, and the green areas are the major industrial areas. From the location of the green areas, we can see that the places that had the most part of the green areas had the coal, the iron at the same time.  As a results, they have railroads to connect with each other.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图像" descr="图像"/>
          <p:cNvPicPr>
            <a:picLocks noChangeAspect="0"/>
          </p:cNvPicPr>
          <p:nvPr>
            <p:ph type="pic" idx="13"/>
          </p:nvPr>
        </p:nvPicPr>
        <p:blipFill>
          <a:blip r:embed="rId2">
            <a:extLst/>
          </a:blip>
          <a:stretch>
            <a:fillRect/>
          </a:stretch>
        </p:blipFill>
        <p:spPr>
          <a:xfrm>
            <a:off x="5424934" y="2482300"/>
            <a:ext cx="7357703" cy="6313000"/>
          </a:xfrm>
          <a:prstGeom prst="rect">
            <a:avLst/>
          </a:prstGeom>
        </p:spPr>
      </p:pic>
      <p:sp>
        <p:nvSpPr>
          <p:cNvPr id="150" name="Richard Trevithick’s Railroad,    Euston Square in 1809"/>
          <p:cNvSpPr txBox="1"/>
          <p:nvPr>
            <p:ph type="title"/>
          </p:nvPr>
        </p:nvSpPr>
        <p:spPr>
          <a:xfrm>
            <a:off x="2755603" y="801003"/>
            <a:ext cx="8461229" cy="2108201"/>
          </a:xfrm>
          <a:prstGeom prst="rect">
            <a:avLst/>
          </a:prstGeom>
        </p:spPr>
        <p:txBody>
          <a:bodyPr/>
          <a:lstStyle>
            <a:lvl1pPr defTabSz="361188">
              <a:lnSpc>
                <a:spcPct val="120000"/>
              </a:lnSpc>
              <a:defRPr sz="3555">
                <a:solidFill>
                  <a:srgbClr val="000000"/>
                </a:solidFill>
                <a:latin typeface="Hiragino Sans CNS W6"/>
                <a:ea typeface="Hiragino Sans CNS W6"/>
                <a:cs typeface="Hiragino Sans CNS W6"/>
                <a:sym typeface="Hiragino Sans CNS W6"/>
              </a:defRPr>
            </a:lvl1pPr>
          </a:lstStyle>
          <a:p>
            <a:pPr/>
            <a:r>
              <a:t> Richard Trevithick’s Railroad,    Euston Square in 1809 </a:t>
            </a:r>
          </a:p>
        </p:txBody>
      </p:sp>
      <p:sp>
        <p:nvSpPr>
          <p:cNvPr id="151" name="Time Period:1809 Thomas Rowlandson…"/>
          <p:cNvSpPr txBox="1"/>
          <p:nvPr>
            <p:ph type="body" sz="half" idx="1"/>
          </p:nvPr>
        </p:nvSpPr>
        <p:spPr>
          <a:xfrm>
            <a:off x="550650" y="2284498"/>
            <a:ext cx="4788462" cy="6708604"/>
          </a:xfrm>
          <a:prstGeom prst="rect">
            <a:avLst/>
          </a:prstGeom>
        </p:spPr>
        <p:txBody>
          <a:bodyPr/>
          <a:lstStyle/>
          <a:p>
            <a:pPr marL="0" indent="0" algn="ctr" defTabSz="443991">
              <a:spcBef>
                <a:spcPts val="0"/>
              </a:spcBef>
              <a:buSzTx/>
              <a:buNone/>
              <a:defRPr sz="2736"/>
            </a:pPr>
            <a:r>
              <a:rPr u="sng"/>
              <a:t>Time Period:</a:t>
            </a:r>
            <a:r>
              <a:t>1809 Thomas Rowlandson </a:t>
            </a:r>
            <a:endParaRPr sz="912"/>
          </a:p>
          <a:p>
            <a:pPr marL="0" indent="0" algn="ctr" defTabSz="443991">
              <a:spcBef>
                <a:spcPts val="0"/>
              </a:spcBef>
              <a:buSzTx/>
              <a:buNone/>
              <a:defRPr sz="2736"/>
            </a:pPr>
            <a:endParaRPr sz="912"/>
          </a:p>
          <a:p>
            <a:pPr marL="0" indent="0" algn="ctr" defTabSz="443991">
              <a:spcBef>
                <a:spcPts val="0"/>
              </a:spcBef>
              <a:buSzTx/>
              <a:buNone/>
              <a:defRPr sz="2736"/>
            </a:pPr>
            <a:r>
              <a:rPr u="sng"/>
              <a:t>Context: </a:t>
            </a:r>
            <a:r>
              <a:t>This painting showed that the popularity of the railroads, like it could be used as an entertainment facilities.</a:t>
            </a:r>
          </a:p>
          <a:p>
            <a:pPr marL="0" indent="0" algn="ctr" defTabSz="443991">
              <a:spcBef>
                <a:spcPts val="0"/>
              </a:spcBef>
              <a:buSzTx/>
              <a:buNone/>
              <a:defRPr sz="2736"/>
            </a:pPr>
          </a:p>
          <a:p>
            <a:pPr marL="0" indent="0" algn="ctr" defTabSz="443991">
              <a:spcBef>
                <a:spcPts val="0"/>
              </a:spcBef>
              <a:buSzTx/>
              <a:buNone/>
              <a:defRPr sz="2736"/>
            </a:pPr>
            <a:r>
              <a:rPr u="sng"/>
              <a:t>Relationship to the theme:</a:t>
            </a:r>
            <a:r>
              <a:t> The popularity of the railroads is a symbol of the Industrial Revolution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图像" descr="图像"/>
          <p:cNvPicPr>
            <a:picLocks noChangeAspect="0"/>
          </p:cNvPicPr>
          <p:nvPr>
            <p:ph type="pic" idx="13"/>
          </p:nvPr>
        </p:nvPicPr>
        <p:blipFill>
          <a:blip r:embed="rId2">
            <a:extLst/>
          </a:blip>
          <a:stretch>
            <a:fillRect/>
          </a:stretch>
        </p:blipFill>
        <p:spPr>
          <a:xfrm>
            <a:off x="2786913" y="-25503"/>
            <a:ext cx="7898652" cy="6745950"/>
          </a:xfrm>
          <a:prstGeom prst="rect">
            <a:avLst/>
          </a:prstGeom>
        </p:spPr>
      </p:pic>
      <p:sp>
        <p:nvSpPr>
          <p:cNvPr id="154" name="Hipp:…"/>
          <p:cNvSpPr txBox="1"/>
          <p:nvPr>
            <p:ph type="body" sz="half" idx="1"/>
          </p:nvPr>
        </p:nvSpPr>
        <p:spPr>
          <a:xfrm>
            <a:off x="1270000" y="6557171"/>
            <a:ext cx="10464800" cy="2859573"/>
          </a:xfrm>
          <a:prstGeom prst="rect">
            <a:avLst/>
          </a:prstGeom>
        </p:spPr>
        <p:txBody>
          <a:bodyPr/>
          <a:lstStyle/>
          <a:p>
            <a:pPr algn="l" defTabSz="251206">
              <a:defRPr sz="1548">
                <a:latin typeface="Phosphate Inline"/>
                <a:ea typeface="Phosphate Inline"/>
                <a:cs typeface="Phosphate Inline"/>
                <a:sym typeface="Phosphate Inline"/>
              </a:defRPr>
            </a:pPr>
            <a:r>
              <a:t>Hipp:</a:t>
            </a:r>
          </a:p>
          <a:p>
            <a:pPr algn="l" defTabSz="251206">
              <a:defRPr sz="1548"/>
            </a:pPr>
            <a:r>
              <a:rPr>
                <a:latin typeface="Phosphate Inline"/>
                <a:ea typeface="Phosphate Inline"/>
                <a:cs typeface="Phosphate Inline"/>
                <a:sym typeface="Phosphate Inline"/>
              </a:rPr>
              <a:t>H:</a:t>
            </a:r>
            <a:r>
              <a:t> During that time period, railroad had already been known and used by the masses. Like people used it to travel or even for fun. This give us a better understanding of why this railroad is kind of different from others, and also provide us a strong evidence of machines changed human’s lives.</a:t>
            </a:r>
          </a:p>
          <a:p>
            <a:pPr algn="l" defTabSz="251206">
              <a:defRPr sz="1548"/>
            </a:pPr>
            <a:r>
              <a:rPr>
                <a:latin typeface="Phosphate Inline"/>
                <a:ea typeface="Phosphate Inline"/>
                <a:cs typeface="Phosphate Inline"/>
                <a:sym typeface="Phosphate Inline"/>
              </a:rPr>
              <a:t>I:</a:t>
            </a:r>
            <a:r>
              <a:t> people who don’t know railroad from that time period and people after </a:t>
            </a:r>
          </a:p>
          <a:p>
            <a:pPr algn="l" defTabSz="251206">
              <a:defRPr sz="1548"/>
            </a:pPr>
            <a:r>
              <a:rPr>
                <a:latin typeface="Phosphate Inline"/>
                <a:ea typeface="Phosphate Inline"/>
                <a:cs typeface="Phosphate Inline"/>
                <a:sym typeface="Phosphate Inline"/>
              </a:rPr>
              <a:t>P:</a:t>
            </a:r>
            <a:r>
              <a:t> the author is  Thomas Rowlandson, he could make more people to know the railroad and also let us figure out what the world looked like during that time. They have railroad for entertainment also showed that this country was wealth enough.</a:t>
            </a:r>
          </a:p>
          <a:p>
            <a:pPr algn="l" defTabSz="251206">
              <a:defRPr sz="1548"/>
            </a:pPr>
            <a:r>
              <a:rPr>
                <a:latin typeface="Phosphate Inline"/>
                <a:ea typeface="Phosphate Inline"/>
                <a:cs typeface="Phosphate Inline"/>
                <a:sym typeface="Phosphate Inline"/>
              </a:rPr>
              <a:t>P: </a:t>
            </a:r>
            <a:r>
              <a:t>he would like to record the society </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