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63" r:id="rId4"/>
    <p:sldId id="262" r:id="rId5"/>
    <p:sldId id="259" r:id="rId6"/>
    <p:sldId id="260" r:id="rId7"/>
    <p:sldId id="261" r:id="rId8"/>
    <p:sldId id="264" r:id="rId9"/>
    <p:sldId id="265" r:id="rId10"/>
    <p:sldId id="266" r:id="rId11"/>
    <p:sldId id="283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81" r:id="rId2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60" d="100"/>
          <a:sy n="60" d="100"/>
        </p:scale>
        <p:origin x="1388" y="3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3124200"/>
            <a:ext cx="6477000" cy="1914144"/>
          </a:xfrm>
        </p:spPr>
        <p:txBody>
          <a:bodyPr vert="horz" lIns="45720" tIns="0" rIns="45720" bIns="0" rtlCol="0" anchor="b" anchorCtr="0">
            <a:noAutofit/>
          </a:bodyPr>
          <a:lstStyle>
            <a:lvl1pPr algn="l" defTabSz="914400" rtl="0" eaLnBrk="1" latinLnBrk="0" hangingPunct="1">
              <a:lnSpc>
                <a:spcPts val="5000"/>
              </a:lnSpc>
              <a:spcBef>
                <a:spcPct val="0"/>
              </a:spcBef>
              <a:buNone/>
              <a:defRPr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800" y="5056632"/>
            <a:ext cx="6477000" cy="1174088"/>
          </a:xfrm>
        </p:spPr>
        <p:txBody>
          <a:bodyPr vert="horz" lIns="91440" tIns="0" rIns="45720" bIns="0" rtlCol="0">
            <a:normAutofit/>
          </a:bodyPr>
          <a:lstStyle>
            <a:lvl1pPr marL="0" indent="0" algn="l" defTabSz="914400" rtl="0" eaLnBrk="1" latinLnBrk="0" hangingPunct="1">
              <a:lnSpc>
                <a:spcPts val="2600"/>
              </a:lnSpc>
              <a:spcBef>
                <a:spcPts val="0"/>
              </a:spcBef>
              <a:buSzPct val="90000"/>
              <a:buFontTx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00216"/>
            <a:ext cx="1984248" cy="274320"/>
          </a:xfrm>
        </p:spPr>
        <p:txBody>
          <a:bodyPr vert="horz" lIns="91440" tIns="45720" rIns="91440" bIns="45720" rtlCol="0" anchor="ctr"/>
          <a:lstStyle>
            <a:lvl1pPr marL="0" algn="l" defTabSz="914400" rtl="0" eaLnBrk="1" latinLnBrk="0" hangingPunct="1">
              <a:defRPr sz="1100" kern="1200">
                <a:solidFill>
                  <a:schemeClr val="tx1"/>
                </a:solidFill>
                <a:latin typeface="Rockwell" pitchFamily="18" charset="0"/>
                <a:ea typeface="+mn-ea"/>
                <a:cs typeface="+mn-cs"/>
              </a:defRPr>
            </a:lvl1pPr>
          </a:lstStyle>
          <a:p>
            <a:fld id="{2DF66AD8-BC4A-4004-9882-414398D930CA}" type="datetimeFigureOut">
              <a:rPr lang="en-US" smtClean="0"/>
              <a:pPr/>
              <a:t>4/2/2019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59352" y="6300216"/>
            <a:ext cx="3813048" cy="274320"/>
          </a:xfrm>
        </p:spPr>
        <p:txBody>
          <a:bodyPr vert="horz" lIns="91440" tIns="45720" rIns="91440" bIns="45720" rtlCol="0" anchor="ctr"/>
          <a:lstStyle>
            <a:lvl1pPr marL="0" algn="l" defTabSz="914400" rtl="0" eaLnBrk="1" latinLnBrk="0" hangingPunct="1">
              <a:defRPr sz="1100" kern="1200">
                <a:solidFill>
                  <a:schemeClr val="tx1"/>
                </a:solidFill>
                <a:latin typeface="Rockwell" pitchFamily="18" charset="0"/>
                <a:ea typeface="+mn-ea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75320" y="6300216"/>
            <a:ext cx="685800" cy="274320"/>
          </a:xfrm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defRPr sz="1100" kern="1200">
                <a:solidFill>
                  <a:schemeClr val="tx1"/>
                </a:solidFill>
                <a:latin typeface="Rockwell" pitchFamily="18" charset="0"/>
                <a:ea typeface="+mn-ea"/>
                <a:cs typeface="+mn-cs"/>
              </a:defRPr>
            </a:lvl1pPr>
          </a:lstStyle>
          <a:p>
            <a:fld id="{B9D2C864-9362-43C7-A136-D9C41D93A96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pPr/>
              <a:t>4/2/2019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2"/>
          <p:cNvSpPr>
            <a:spLocks noGrp="1"/>
          </p:cNvSpPr>
          <p:nvPr>
            <p:ph sz="half" idx="14"/>
          </p:nvPr>
        </p:nvSpPr>
        <p:spPr>
          <a:xfrm>
            <a:off x="4645152" y="1735138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tabLst/>
              <a:defRPr sz="1800"/>
            </a:lvl6pPr>
            <a:lvl7pPr marL="2290763" indent="-344488">
              <a:tabLst/>
              <a:defRPr sz="1800"/>
            </a:lvl7pPr>
            <a:lvl8pPr marL="2290763" indent="-344488">
              <a:tabLst/>
              <a:defRPr sz="1800"/>
            </a:lvl8pPr>
            <a:lvl9pPr marL="2290763" indent="-344488">
              <a:tabLst/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12" name="Content Placeholder 2"/>
          <p:cNvSpPr>
            <a:spLocks noGrp="1"/>
          </p:cNvSpPr>
          <p:nvPr>
            <p:ph sz="half" idx="15"/>
          </p:nvPr>
        </p:nvSpPr>
        <p:spPr>
          <a:xfrm>
            <a:off x="4645152" y="3870960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10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735139"/>
            <a:ext cx="3566160" cy="4056062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735138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pPr/>
              <a:t>4/2/2019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914400" y="3870960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4"/>
          </p:nvPr>
        </p:nvSpPr>
        <p:spPr>
          <a:xfrm>
            <a:off x="4645152" y="1735138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12" name="Content Placeholder 2"/>
          <p:cNvSpPr>
            <a:spLocks noGrp="1"/>
          </p:cNvSpPr>
          <p:nvPr>
            <p:ph sz="half" idx="15"/>
          </p:nvPr>
        </p:nvSpPr>
        <p:spPr>
          <a:xfrm>
            <a:off x="4645152" y="3870960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pPr/>
              <a:t>4/2/2019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pPr/>
              <a:t>4/2/2019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690048"/>
            <a:ext cx="3563938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4200" b="1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67250" y="368490"/>
            <a:ext cx="3566160" cy="5627498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 marL="2290763" indent="-344488">
              <a:defRPr sz="2000"/>
            </a:lvl7pPr>
            <a:lvl8pPr marL="2290763" indent="-344488">
              <a:defRPr sz="2000"/>
            </a:lvl8pPr>
            <a:lvl9pPr marL="2290763" indent="-344488"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398" y="2866030"/>
            <a:ext cx="3563938" cy="2163171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pPr/>
              <a:t>4/2/2019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17546" y="1524000"/>
            <a:ext cx="3566160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4200" b="1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17544" y="2699982"/>
            <a:ext cx="3566160" cy="2163171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pPr/>
              <a:t>4/2/2019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3" name="Group 7"/>
          <p:cNvGrpSpPr/>
          <p:nvPr/>
        </p:nvGrpSpPr>
        <p:grpSpPr>
          <a:xfrm rot="21421631">
            <a:off x="629028" y="505650"/>
            <a:ext cx="3850925" cy="5516274"/>
            <a:chOff x="1524000" y="381000"/>
            <a:chExt cx="3657600" cy="4737978"/>
          </a:xfrm>
        </p:grpSpPr>
        <p:sp>
          <p:nvSpPr>
            <p:cNvPr id="10" name="Rectangle 9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2" name="Picture Placeholder 9"/>
          <p:cNvSpPr>
            <a:spLocks noGrp="1"/>
          </p:cNvSpPr>
          <p:nvPr>
            <p:ph type="pic" sz="quarter" idx="14"/>
          </p:nvPr>
        </p:nvSpPr>
        <p:spPr>
          <a:xfrm rot="21421631">
            <a:off x="808793" y="667560"/>
            <a:ext cx="3468664" cy="5124723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3"/>
          <p:cNvGrpSpPr/>
          <p:nvPr/>
        </p:nvGrpSpPr>
        <p:grpSpPr>
          <a:xfrm rot="21214351">
            <a:off x="313409" y="3520798"/>
            <a:ext cx="4088024" cy="3026020"/>
            <a:chOff x="1524000" y="381000"/>
            <a:chExt cx="3657600" cy="4737978"/>
          </a:xfrm>
        </p:grpSpPr>
        <p:sp>
          <p:nvSpPr>
            <p:cNvPr id="15" name="Rectangle 14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6" name="Rectangle 15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7" name="Picture Placeholder 9"/>
          <p:cNvSpPr>
            <a:spLocks noGrp="1"/>
          </p:cNvSpPr>
          <p:nvPr>
            <p:ph type="pic" sz="quarter" idx="16"/>
          </p:nvPr>
        </p:nvSpPr>
        <p:spPr>
          <a:xfrm rot="21214351">
            <a:off x="491057" y="3682579"/>
            <a:ext cx="3704109" cy="2697083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grpSp>
        <p:nvGrpSpPr>
          <p:cNvPr id="8" name="Group 9"/>
          <p:cNvGrpSpPr/>
          <p:nvPr/>
        </p:nvGrpSpPr>
        <p:grpSpPr>
          <a:xfrm rot="232774">
            <a:off x="169481" y="241256"/>
            <a:ext cx="4088024" cy="3026020"/>
            <a:chOff x="1524000" y="381000"/>
            <a:chExt cx="3657600" cy="4737978"/>
          </a:xfrm>
        </p:grpSpPr>
        <p:sp>
          <p:nvSpPr>
            <p:cNvPr id="11" name="Rectangle 10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2" name="Rectangle 11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3" name="Picture Placeholder 9"/>
          <p:cNvSpPr>
            <a:spLocks noGrp="1"/>
          </p:cNvSpPr>
          <p:nvPr>
            <p:ph type="pic" sz="quarter" idx="15"/>
          </p:nvPr>
        </p:nvSpPr>
        <p:spPr>
          <a:xfrm rot="232774">
            <a:off x="347129" y="403037"/>
            <a:ext cx="3704109" cy="2697083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13434" y="1524000"/>
            <a:ext cx="3566160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4200" b="1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13432" y="2699982"/>
            <a:ext cx="3566160" cy="2163171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pPr/>
              <a:t>4/2/2019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762374"/>
            <a:ext cx="7315200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3600" b="1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grpSp>
        <p:nvGrpSpPr>
          <p:cNvPr id="3" name="Group 8"/>
          <p:cNvGrpSpPr/>
          <p:nvPr/>
        </p:nvGrpSpPr>
        <p:grpSpPr>
          <a:xfrm rot="232774">
            <a:off x="2059282" y="379100"/>
            <a:ext cx="5031327" cy="3443312"/>
            <a:chOff x="1524000" y="381000"/>
            <a:chExt cx="3657600" cy="4737978"/>
          </a:xfrm>
        </p:grpSpPr>
        <p:sp>
          <p:nvSpPr>
            <p:cNvPr id="10" name="Rectangle 9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928736"/>
            <a:ext cx="7315200" cy="987970"/>
          </a:xfrm>
        </p:spPr>
        <p:txBody>
          <a:bodyPr/>
          <a:lstStyle>
            <a:lvl1pPr marL="0" indent="0">
              <a:spcBef>
                <a:spcPct val="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pPr/>
              <a:t>4/2/2019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Picture Placeholder 9"/>
          <p:cNvSpPr>
            <a:spLocks noGrp="1"/>
          </p:cNvSpPr>
          <p:nvPr>
            <p:ph type="pic" sz="quarter" idx="15"/>
          </p:nvPr>
        </p:nvSpPr>
        <p:spPr>
          <a:xfrm rot="232774">
            <a:off x="2248157" y="564564"/>
            <a:ext cx="4653577" cy="3072384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ictures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762374"/>
            <a:ext cx="7315200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3600" b="1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grpSp>
        <p:nvGrpSpPr>
          <p:cNvPr id="3" name="Group 13"/>
          <p:cNvGrpSpPr/>
          <p:nvPr/>
        </p:nvGrpSpPr>
        <p:grpSpPr>
          <a:xfrm rot="21420000">
            <a:off x="113687" y="116368"/>
            <a:ext cx="3969060" cy="3705360"/>
            <a:chOff x="1524000" y="381000"/>
            <a:chExt cx="3657600" cy="4737978"/>
          </a:xfrm>
        </p:grpSpPr>
        <p:sp>
          <p:nvSpPr>
            <p:cNvPr id="15" name="Rectangle 14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6" name="Rectangle 15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7" name="Picture Placeholder 9"/>
          <p:cNvSpPr>
            <a:spLocks noGrp="1"/>
          </p:cNvSpPr>
          <p:nvPr>
            <p:ph type="pic" sz="quarter" idx="17"/>
          </p:nvPr>
        </p:nvSpPr>
        <p:spPr>
          <a:xfrm rot="21420000">
            <a:off x="299151" y="304998"/>
            <a:ext cx="3598455" cy="3334235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grpSp>
        <p:nvGrpSpPr>
          <p:cNvPr id="8" name="Group 9"/>
          <p:cNvGrpSpPr/>
          <p:nvPr/>
        </p:nvGrpSpPr>
        <p:grpSpPr>
          <a:xfrm rot="360000">
            <a:off x="4165479" y="323141"/>
            <a:ext cx="4792693" cy="3443312"/>
            <a:chOff x="1524000" y="381000"/>
            <a:chExt cx="3657600" cy="4737978"/>
          </a:xfrm>
        </p:grpSpPr>
        <p:sp>
          <p:nvSpPr>
            <p:cNvPr id="11" name="Rectangle 10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2" name="Rectangle 11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3" name="Picture Placeholder 9"/>
          <p:cNvSpPr>
            <a:spLocks noGrp="1"/>
          </p:cNvSpPr>
          <p:nvPr>
            <p:ph type="pic" sz="quarter" idx="16"/>
          </p:nvPr>
        </p:nvSpPr>
        <p:spPr>
          <a:xfrm rot="360000">
            <a:off x="4336486" y="507668"/>
            <a:ext cx="4432860" cy="3072384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926106"/>
            <a:ext cx="7315200" cy="990600"/>
          </a:xfrm>
        </p:spPr>
        <p:txBody>
          <a:bodyPr/>
          <a:lstStyle>
            <a:lvl1pPr marL="0" indent="0">
              <a:spcBef>
                <a:spcPct val="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pPr/>
              <a:t>4/2/2019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pPr/>
              <a:t>4/2/2019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pPr/>
              <a:t>4/2/2019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551682" y="450851"/>
            <a:ext cx="846083" cy="5357812"/>
          </a:xfrm>
        </p:spPr>
        <p:txBody>
          <a:bodyPr vert="eaVert" anchor="t" anchorCtr="0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450851"/>
            <a:ext cx="5943600" cy="5357812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pPr/>
              <a:t>4/2/2019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Watermark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122215" y="3200400"/>
            <a:ext cx="8021782" cy="2209800"/>
          </a:xfrm>
        </p:spPr>
        <p:txBody>
          <a:bodyPr wrap="none" lIns="0" tIns="0" rIns="0" bIns="0" anchor="ctr" anchorCtr="0">
            <a:noAutofit/>
          </a:bodyPr>
          <a:lstStyle>
            <a:lvl1pPr marL="0" indent="0" algn="r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1pPr>
            <a:lvl2pPr marL="0" indent="0" algn="r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2pPr>
            <a:lvl3pPr marL="0" indent="0" algn="r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3pPr>
            <a:lvl4pPr marL="0" indent="0" algn="r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4pPr>
            <a:lvl5pPr marL="0" indent="0" algn="r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0813" y="3833095"/>
            <a:ext cx="4724400" cy="1209964"/>
          </a:xfrm>
        </p:spPr>
        <p:txBody>
          <a:bodyPr lIns="45720" tIns="0" rIns="45720" bIns="0" anchor="b" anchorCtr="0">
            <a:noAutofit/>
          </a:bodyPr>
          <a:lstStyle>
            <a:lvl1pPr algn="l">
              <a:lnSpc>
                <a:spcPts val="5000"/>
              </a:lnSpc>
              <a:defRPr sz="4600"/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0813" y="5056909"/>
            <a:ext cx="4724400" cy="1156586"/>
          </a:xfrm>
        </p:spPr>
        <p:txBody>
          <a:bodyPr lIns="91440" tIns="0" rIns="45720" bIns="0">
            <a:normAutofit/>
          </a:bodyPr>
          <a:lstStyle>
            <a:lvl1pPr marL="0" indent="0" algn="l">
              <a:lnSpc>
                <a:spcPts val="2600"/>
              </a:lnSpc>
              <a:spcBef>
                <a:spcPct val="0"/>
              </a:spcBef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98744"/>
            <a:ext cx="1981200" cy="273050"/>
          </a:xfrm>
        </p:spPr>
        <p:txBody>
          <a:bodyPr/>
          <a:lstStyle>
            <a:lvl1pPr algn="l">
              <a:defRPr sz="1100">
                <a:latin typeface="Rockwell" pitchFamily="18" charset="0"/>
              </a:defRPr>
            </a:lvl1pPr>
          </a:lstStyle>
          <a:p>
            <a:fld id="{2DF66AD8-BC4A-4004-9882-414398D930CA}" type="datetimeFigureOut">
              <a:rPr lang="en-US" smtClean="0"/>
              <a:pPr/>
              <a:t>4/2/2019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400" y="6298744"/>
            <a:ext cx="3810000" cy="273050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64856" y="6312392"/>
            <a:ext cx="685800" cy="265089"/>
          </a:xfrm>
        </p:spPr>
        <p:txBody>
          <a:bodyPr/>
          <a:lstStyle>
            <a:lvl1pPr>
              <a:defRPr sz="1100">
                <a:solidFill>
                  <a:schemeClr val="tx1"/>
                </a:solidFill>
                <a:latin typeface="Rockwell" pitchFamily="18" charset="0"/>
              </a:defRPr>
            </a:lvl1pPr>
          </a:lstStyle>
          <a:p>
            <a:fld id="{B9D2C864-9362-43C7-A136-D9C41D93A96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94560"/>
            <a:ext cx="7772400" cy="1362075"/>
          </a:xfrm>
        </p:spPr>
        <p:txBody>
          <a:bodyPr vert="horz" lIns="45720" tIns="0" rIns="45720" bIns="0" rtlCol="0" anchor="b" anchorCtr="0">
            <a:noAutofit/>
          </a:bodyPr>
          <a:lstStyle>
            <a:lvl1pPr algn="l" defTabSz="914400" rtl="0" eaLnBrk="1" latinLnBrk="0" hangingPunct="1">
              <a:lnSpc>
                <a:spcPts val="5000"/>
              </a:lnSpc>
              <a:spcBef>
                <a:spcPct val="0"/>
              </a:spcBef>
              <a:buNone/>
              <a:defRPr sz="4600" b="1" kern="1200" cap="none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3557016"/>
            <a:ext cx="7772400" cy="987552"/>
          </a:xfrm>
        </p:spPr>
        <p:txBody>
          <a:bodyPr vert="horz" lIns="91440" tIns="0" rIns="45720" bIns="0" rtlCol="0" anchor="t" anchorCtr="0">
            <a:normAutofit/>
          </a:bodyPr>
          <a:lstStyle>
            <a:lvl1pPr marL="0" indent="0">
              <a:spcBef>
                <a:spcPts val="0"/>
              </a:spcBef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lvl="0" indent="0" algn="l" defTabSz="914400" rtl="0" eaLnBrk="1" latinLnBrk="0" hangingPunct="1">
              <a:spcBef>
                <a:spcPts val="2000"/>
              </a:spcBef>
              <a:buSzPct val="90000"/>
              <a:buFontTx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pPr/>
              <a:t>4/2/2019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with Watermark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712693" y="1689847"/>
            <a:ext cx="8431303" cy="2209800"/>
          </a:xfrm>
        </p:spPr>
        <p:txBody>
          <a:bodyPr wrap="none" lIns="0" tIns="0" rIns="0" bIns="0" anchor="ctr" anchorCtr="0">
            <a:noAutofit/>
          </a:bodyPr>
          <a:lstStyle>
            <a:lvl1pPr marL="0" indent="0" algn="l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1pPr>
            <a:lvl2pPr marL="0" indent="0" algn="l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2pPr>
            <a:lvl3pPr marL="0" indent="0" algn="l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3pPr>
            <a:lvl4pPr marL="0" indent="0" algn="l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4pPr>
            <a:lvl5pPr marL="0" indent="0" algn="l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196353"/>
            <a:ext cx="5334000" cy="1362075"/>
          </a:xfrm>
        </p:spPr>
        <p:txBody>
          <a:bodyPr lIns="45720" tIns="0" rIns="45720" bIns="0" anchor="b" anchorCtr="0"/>
          <a:lstStyle>
            <a:lvl1pPr algn="l">
              <a:lnSpc>
                <a:spcPts val="5000"/>
              </a:lnSpc>
              <a:defRPr sz="4600" b="1" cap="none" baseline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3560618"/>
            <a:ext cx="5334000" cy="983087"/>
          </a:xfrm>
        </p:spPr>
        <p:txBody>
          <a:bodyPr tIns="0" rIns="45720" bIns="0" anchor="t" anchorCtr="0"/>
          <a:lstStyle>
            <a:lvl1pPr marL="0" indent="0">
              <a:spcBef>
                <a:spcPct val="0"/>
              </a:spcBef>
              <a:buNone/>
              <a:defRPr sz="22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pPr/>
              <a:t>4/2/2019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with Picture">
    <p:bg>
      <p:bgPr>
        <a:blipFill dpi="0" rotWithShape="1">
          <a:blip r:embed="rId2" cstate="print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52775" y="4069804"/>
            <a:ext cx="5538788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4600" b="1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grpSp>
        <p:nvGrpSpPr>
          <p:cNvPr id="3" name="Group 8"/>
          <p:cNvGrpSpPr/>
          <p:nvPr/>
        </p:nvGrpSpPr>
        <p:grpSpPr>
          <a:xfrm rot="21240000">
            <a:off x="654352" y="445180"/>
            <a:ext cx="5416247" cy="3630168"/>
            <a:chOff x="1524000" y="381000"/>
            <a:chExt cx="3657600" cy="4737978"/>
          </a:xfrm>
        </p:grpSpPr>
        <p:sp>
          <p:nvSpPr>
            <p:cNvPr id="10" name="Rectangle 9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2" name="Picture Placeholder 9"/>
          <p:cNvSpPr>
            <a:spLocks noGrp="1"/>
          </p:cNvSpPr>
          <p:nvPr>
            <p:ph type="pic" sz="quarter" idx="15"/>
          </p:nvPr>
        </p:nvSpPr>
        <p:spPr>
          <a:xfrm rot="21240000">
            <a:off x="857677" y="632632"/>
            <a:ext cx="5009597" cy="3255264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58117" y="5230906"/>
            <a:ext cx="5532958" cy="865093"/>
          </a:xfrm>
        </p:spPr>
        <p:txBody>
          <a:bodyPr/>
          <a:lstStyle>
            <a:lvl1pPr marL="0" indent="0">
              <a:spcBef>
                <a:spcPct val="0"/>
              </a:spcBef>
              <a:buNone/>
              <a:defRPr sz="2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pPr/>
              <a:t>4/2/2019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735139"/>
            <a:ext cx="3566160" cy="4056062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35139"/>
            <a:ext cx="3566160" cy="4056062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pPr/>
              <a:t>4/2/2019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1326" y="1419366"/>
            <a:ext cx="3200400" cy="584035"/>
          </a:xfrm>
        </p:spPr>
        <p:txBody>
          <a:bodyPr anchor="b"/>
          <a:lstStyle>
            <a:lvl1pPr marL="0" indent="0" algn="ctr">
              <a:spcBef>
                <a:spcPct val="0"/>
              </a:spcBef>
              <a:buNone/>
              <a:defRPr sz="2200" b="0">
                <a:solidFill>
                  <a:schemeClr val="tx2">
                    <a:lumMod val="60000"/>
                    <a:lumOff val="40000"/>
                  </a:schemeClr>
                </a:solidFill>
                <a:latin typeface="Impact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7367" y="2174875"/>
            <a:ext cx="3566160" cy="3616325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2290763" indent="-344488">
              <a:defRPr sz="1600"/>
            </a:lvl6pPr>
            <a:lvl7pPr marL="2290763" indent="-344488">
              <a:defRPr sz="1600"/>
            </a:lvl7pPr>
            <a:lvl8pPr marL="2290763" indent="-344488">
              <a:defRPr sz="1600"/>
            </a:lvl8pPr>
            <a:lvl9pPr marL="2290763" indent="-344488"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30247" y="1419366"/>
            <a:ext cx="3200400" cy="584035"/>
          </a:xfrm>
        </p:spPr>
        <p:txBody>
          <a:bodyPr anchor="b"/>
          <a:lstStyle>
            <a:lvl1pPr marL="0" indent="0" algn="ctr">
              <a:spcBef>
                <a:spcPct val="0"/>
              </a:spcBef>
              <a:buNone/>
              <a:defRPr sz="2200" b="0">
                <a:solidFill>
                  <a:schemeClr val="tx2">
                    <a:lumMod val="60000"/>
                    <a:lumOff val="40000"/>
                  </a:schemeClr>
                </a:solidFill>
                <a:latin typeface="Impact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6514" y="2174875"/>
            <a:ext cx="3566160" cy="3616325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2290763" indent="-344488">
              <a:defRPr sz="1600"/>
            </a:lvl6pPr>
            <a:lvl7pPr marL="2290763" indent="-344488">
              <a:defRPr sz="1600"/>
            </a:lvl7pPr>
            <a:lvl8pPr marL="2290763" indent="-344488">
              <a:defRPr sz="1600"/>
            </a:lvl8pPr>
            <a:lvl9pPr marL="2290763" indent="-344488"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pPr/>
              <a:t>4/2/2019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 descr="Comparison-Underlin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57039" y="1897040"/>
            <a:ext cx="3228975" cy="142875"/>
          </a:xfrm>
          <a:prstGeom prst="rect">
            <a:avLst/>
          </a:prstGeom>
        </p:spPr>
      </p:pic>
      <p:pic>
        <p:nvPicPr>
          <p:cNvPr id="13" name="Picture 12" descr="Comparison-Underlin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915960" y="1897040"/>
            <a:ext cx="3228975" cy="142875"/>
          </a:xfrm>
          <a:prstGeom prst="rect">
            <a:avLst/>
          </a:prstGeom>
        </p:spPr>
      </p:pic>
      <p:pic>
        <p:nvPicPr>
          <p:cNvPr id="12" name="Picture 11" descr="Comparison-Underlin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57039" y="1897040"/>
            <a:ext cx="3228975" cy="142875"/>
          </a:xfrm>
          <a:prstGeom prst="rect">
            <a:avLst/>
          </a:prstGeom>
        </p:spPr>
      </p:pic>
      <p:pic>
        <p:nvPicPr>
          <p:cNvPr id="14" name="Picture 13" descr="Comparison-Underlin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915960" y="1897040"/>
            <a:ext cx="3228975" cy="14287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ntent, Top and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735138"/>
            <a:ext cx="731520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pPr/>
              <a:t>4/2/2019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914400" y="3870960"/>
            <a:ext cx="731520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8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7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503238"/>
            <a:ext cx="7313613" cy="8683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735138"/>
            <a:ext cx="7313613" cy="40560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63438" y="6314461"/>
            <a:ext cx="1295400" cy="2650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  <a:latin typeface="Rockwell" pitchFamily="18" charset="0"/>
              </a:defRPr>
            </a:lvl1pPr>
          </a:lstStyle>
          <a:p>
            <a:fld id="{2DF66AD8-BC4A-4004-9882-414398D930CA}" type="datetimeFigureOut">
              <a:rPr lang="en-US" smtClean="0"/>
              <a:pPr/>
              <a:t>4/2/2019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2607" y="6305797"/>
            <a:ext cx="3717967" cy="2592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  <a:latin typeface="Rockwell" pitchFamily="18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21388" y="5476097"/>
            <a:ext cx="1483056" cy="8518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1pPr>
          </a:lstStyle>
          <a:p>
            <a:fld id="{B9D2C864-9362-43C7-A136-D9C41D93A96D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</p:sldLayoutIdLst>
  <p:txStyles>
    <p:titleStyle>
      <a:lvl1pPr algn="ctr" defTabSz="914400" rtl="0" eaLnBrk="1" latinLnBrk="0" hangingPunct="1">
        <a:spcBef>
          <a:spcPct val="0"/>
        </a:spcBef>
        <a:buNone/>
        <a:defRPr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63550" indent="-463550" algn="l" defTabSz="914400" rtl="0" eaLnBrk="1" latinLnBrk="0" hangingPunct="1">
        <a:spcBef>
          <a:spcPts val="2000"/>
        </a:spcBef>
        <a:buSzPct val="90000"/>
        <a:buFontTx/>
        <a:buBlip>
          <a:blip r:embed="rId22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indent="-457200" algn="l" defTabSz="914400" rtl="0" eaLnBrk="1" latinLnBrk="0" hangingPunct="1">
        <a:spcBef>
          <a:spcPts val="600"/>
        </a:spcBef>
        <a:buSzPct val="90000"/>
        <a:buFontTx/>
        <a:buBlip>
          <a:blip r:embed="rId23"/>
        </a:buBlip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255713" indent="-341313" algn="l" defTabSz="914400" rtl="0" eaLnBrk="1" latinLnBrk="0" hangingPunct="1">
        <a:spcBef>
          <a:spcPts val="600"/>
        </a:spcBef>
        <a:buSzPct val="90000"/>
        <a:buFontTx/>
        <a:buBlip>
          <a:blip r:embed="rId24"/>
        </a:buBlip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025" indent="-341313" algn="l" defTabSz="914400" rtl="0" eaLnBrk="1" latinLnBrk="0" hangingPunct="1">
        <a:spcBef>
          <a:spcPts val="600"/>
        </a:spcBef>
        <a:buSzPct val="90000"/>
        <a:buFontTx/>
        <a:buBlip>
          <a:blip r:embed="rId24"/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938338" indent="-341313" algn="l" defTabSz="914400" rtl="0" eaLnBrk="1" latinLnBrk="0" hangingPunct="1">
        <a:spcBef>
          <a:spcPts val="600"/>
        </a:spcBef>
        <a:buSzPct val="90000"/>
        <a:buFontTx/>
        <a:buBlip>
          <a:blip r:embed="rId24"/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90763" indent="-344488" algn="l" defTabSz="914400" rtl="0" eaLnBrk="1" latinLnBrk="0" hangingPunct="1">
        <a:spcBef>
          <a:spcPct val="20000"/>
        </a:spcBef>
        <a:buSzPct val="90000"/>
        <a:buFontTx/>
        <a:buBlip>
          <a:blip r:embed="rId22"/>
        </a:buBlip>
        <a:defRPr lang="en-US" sz="1800" kern="1200" dirty="0" smtClean="0">
          <a:solidFill>
            <a:schemeClr val="tx1"/>
          </a:solidFill>
          <a:latin typeface="+mn-lt"/>
          <a:ea typeface="+mn-ea"/>
          <a:cs typeface="+mn-cs"/>
        </a:defRPr>
      </a:lvl6pPr>
      <a:lvl7pPr marL="2625725" indent="-344488" algn="l" defTabSz="914400" rtl="0" eaLnBrk="1" latinLnBrk="0" hangingPunct="1">
        <a:spcBef>
          <a:spcPct val="20000"/>
        </a:spcBef>
        <a:buSzPct val="90000"/>
        <a:buFontTx/>
        <a:buBlip>
          <a:blip r:embed="rId24"/>
        </a:buBlip>
        <a:defRPr lang="en-US" sz="1800" kern="1200" dirty="0" smtClean="0">
          <a:solidFill>
            <a:schemeClr val="tx1"/>
          </a:solidFill>
          <a:latin typeface="+mn-lt"/>
          <a:ea typeface="+mn-ea"/>
          <a:cs typeface="+mn-cs"/>
        </a:defRPr>
      </a:lvl7pPr>
      <a:lvl8pPr marL="2970213" indent="-344488" algn="l" defTabSz="914400" rtl="0" eaLnBrk="1" latinLnBrk="0" hangingPunct="1">
        <a:spcBef>
          <a:spcPct val="20000"/>
        </a:spcBef>
        <a:buSzPct val="90000"/>
        <a:buFontTx/>
        <a:buBlip>
          <a:blip r:embed="rId22"/>
        </a:buBlip>
        <a:defRPr lang="en-US" sz="1800" kern="1200" dirty="0" smtClean="0">
          <a:solidFill>
            <a:schemeClr val="tx1"/>
          </a:solidFill>
          <a:latin typeface="+mn-lt"/>
          <a:ea typeface="+mn-ea"/>
          <a:cs typeface="+mn-cs"/>
        </a:defRPr>
      </a:lvl8pPr>
      <a:lvl9pPr marL="3313113" indent="-344488" algn="l" defTabSz="914400" rtl="0" eaLnBrk="1" latinLnBrk="0" hangingPunct="1">
        <a:spcBef>
          <a:spcPct val="20000"/>
        </a:spcBef>
        <a:buSzPct val="90000"/>
        <a:buFontTx/>
        <a:buBlip>
          <a:blip r:embed="rId23"/>
        </a:buBlip>
        <a:defRPr lang="en-US" sz="1800" kern="1200" dirty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82074" y="919713"/>
            <a:ext cx="6477000" cy="2993068"/>
          </a:xfrm>
        </p:spPr>
        <p:txBody>
          <a:bodyPr/>
          <a:lstStyle/>
          <a:p>
            <a:pPr algn="ctr"/>
            <a:r>
              <a:rPr lang="en-US" sz="5500" b="1" dirty="0"/>
              <a:t>World War II in Asia</a:t>
            </a:r>
            <a:br>
              <a:rPr lang="en-US" sz="5500" b="1" dirty="0"/>
            </a:br>
            <a:r>
              <a:rPr lang="en-US" sz="5500" b="1" dirty="0"/>
              <a:t>(and the Second Sino-Japanese War)</a:t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82074" y="4492487"/>
            <a:ext cx="6477000" cy="862278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sz="4000" dirty="0"/>
              <a:t>AP World History</a:t>
            </a:r>
          </a:p>
        </p:txBody>
      </p:sp>
    </p:spTree>
    <p:extLst>
      <p:ext uri="{BB962C8B-B14F-4D97-AF65-F5344CB8AC3E}">
        <p14:creationId xmlns:p14="http://schemas.microsoft.com/office/powerpoint/2010/main" val="7950796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11252"/>
            <a:ext cx="7313613" cy="868362"/>
          </a:xfrm>
        </p:spPr>
        <p:txBody>
          <a:bodyPr/>
          <a:lstStyle/>
          <a:p>
            <a:r>
              <a:rPr lang="en-US" dirty="0"/>
              <a:t>WWII in the Pacific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1679713"/>
            <a:ext cx="5355194" cy="5065143"/>
          </a:xfrm>
        </p:spPr>
        <p:txBody>
          <a:bodyPr>
            <a:normAutofit/>
          </a:bodyPr>
          <a:lstStyle/>
          <a:p>
            <a:r>
              <a:rPr lang="en-US" sz="3200" dirty="0"/>
              <a:t>December 1941 – May 1942 = Japan dominating in the Pacific</a:t>
            </a:r>
          </a:p>
          <a:p>
            <a:pPr marL="804863" lvl="2" indent="-463550">
              <a:spcBef>
                <a:spcPts val="2000"/>
              </a:spcBef>
              <a:buBlip>
                <a:blip r:embed="rId2"/>
              </a:buBlip>
            </a:pPr>
            <a:r>
              <a:rPr lang="en-US" sz="2800" dirty="0"/>
              <a:t>Winning battle after battle, successfully attacking U.S. naval bases, and taking over island after island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55195" y="1500809"/>
            <a:ext cx="3642754" cy="4864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9535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11252"/>
            <a:ext cx="7313613" cy="868362"/>
          </a:xfrm>
        </p:spPr>
        <p:txBody>
          <a:bodyPr/>
          <a:lstStyle/>
          <a:p>
            <a:r>
              <a:rPr lang="en-US" dirty="0"/>
              <a:t>WWII in the Pacific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1162878"/>
            <a:ext cx="5355194" cy="5581978"/>
          </a:xfrm>
        </p:spPr>
        <p:txBody>
          <a:bodyPr>
            <a:normAutofit/>
          </a:bodyPr>
          <a:lstStyle/>
          <a:p>
            <a:r>
              <a:rPr lang="en-US" sz="2800" dirty="0"/>
              <a:t>Major target for Japan during this time: the Philippines</a:t>
            </a:r>
          </a:p>
          <a:p>
            <a:pPr lvl="1"/>
            <a:r>
              <a:rPr lang="en-US" sz="2400" dirty="0"/>
              <a:t>December 1941 = Japanese forces landed on main island of Luzon in the Philippines</a:t>
            </a:r>
          </a:p>
          <a:p>
            <a:pPr lvl="1"/>
            <a:r>
              <a:rPr lang="en-US" sz="2400" dirty="0"/>
              <a:t>U.S. troops there were unprepared for this attack</a:t>
            </a:r>
          </a:p>
          <a:p>
            <a:pPr lvl="1"/>
            <a:r>
              <a:rPr lang="en-US" sz="2400" dirty="0"/>
              <a:t>MacArthur took troops south to the Bataan Peninsula</a:t>
            </a:r>
            <a:r>
              <a:rPr lang="en-US" sz="2400" dirty="0">
                <a:sym typeface="Wingdings"/>
              </a:rPr>
              <a:t> in hopes that U.S. army would either </a:t>
            </a:r>
          </a:p>
          <a:p>
            <a:pPr lvl="2"/>
            <a:r>
              <a:rPr lang="en-US" sz="2200" dirty="0">
                <a:sym typeface="Wingdings"/>
              </a:rPr>
              <a:t>A) come with supplies and troops to back them up or </a:t>
            </a:r>
          </a:p>
          <a:p>
            <a:pPr lvl="2"/>
            <a:r>
              <a:rPr lang="en-US" sz="2200" dirty="0">
                <a:sym typeface="Wingdings"/>
              </a:rPr>
              <a:t>B) rescue them</a:t>
            </a:r>
            <a:endParaRPr lang="en-US" sz="2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55195" y="1500809"/>
            <a:ext cx="3642754" cy="4864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876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84249"/>
            <a:ext cx="7313613" cy="868362"/>
          </a:xfrm>
        </p:spPr>
        <p:txBody>
          <a:bodyPr/>
          <a:lstStyle/>
          <a:p>
            <a:r>
              <a:rPr lang="en-US" dirty="0"/>
              <a:t>WWII in the Pacific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13810" y="1152611"/>
            <a:ext cx="5830190" cy="5456472"/>
          </a:xfrm>
        </p:spPr>
        <p:txBody>
          <a:bodyPr>
            <a:normAutofit lnSpcReduction="10000"/>
          </a:bodyPr>
          <a:lstStyle/>
          <a:p>
            <a:r>
              <a:rPr lang="en-US" dirty="0"/>
              <a:t>U.S. army never came </a:t>
            </a:r>
            <a:r>
              <a:rPr lang="en-US" dirty="0">
                <a:sym typeface="Wingdings"/>
              </a:rPr>
              <a:t> U.S. troops faced starvation and continuous attacks in Bataan</a:t>
            </a:r>
          </a:p>
          <a:p>
            <a:pPr lvl="1"/>
            <a:r>
              <a:rPr lang="en-US" sz="2400" dirty="0">
                <a:sym typeface="Wingdings"/>
              </a:rPr>
              <a:t>Most surrendered in April 1942</a:t>
            </a:r>
          </a:p>
          <a:p>
            <a:r>
              <a:rPr lang="en-US" dirty="0">
                <a:sym typeface="Wingdings"/>
              </a:rPr>
              <a:t>2000 soldiers &amp; nurses escaped to Corregidor, a fortified island at the tip of the peninsula</a:t>
            </a:r>
          </a:p>
          <a:p>
            <a:pPr lvl="1"/>
            <a:r>
              <a:rPr lang="en-US" sz="2400" dirty="0">
                <a:sym typeface="Wingdings"/>
              </a:rPr>
              <a:t>Survived another month of attacks by living in rock tunnels</a:t>
            </a:r>
          </a:p>
          <a:p>
            <a:pPr lvl="1"/>
            <a:r>
              <a:rPr lang="en-US" sz="2400" dirty="0">
                <a:sym typeface="Wingdings"/>
              </a:rPr>
              <a:t>Ran out of ammunition and food. The rest of the U.S. troops surrendered in May 1942</a:t>
            </a:r>
          </a:p>
          <a:p>
            <a:r>
              <a:rPr lang="en-US" dirty="0">
                <a:sym typeface="Wingdings"/>
              </a:rPr>
              <a:t>76,000 POWS in Bataan. All weakened by hunger, disease, and the tropical heat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5178" y="1401528"/>
            <a:ext cx="3098632" cy="5095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972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31393"/>
            <a:ext cx="7313613" cy="1313933"/>
          </a:xfrm>
        </p:spPr>
        <p:txBody>
          <a:bodyPr/>
          <a:lstStyle/>
          <a:p>
            <a:r>
              <a:rPr lang="en-US" dirty="0"/>
              <a:t>WWII in the Pacific:</a:t>
            </a:r>
            <a:br>
              <a:rPr lang="en-US" dirty="0"/>
            </a:br>
            <a:r>
              <a:rPr lang="en-US" dirty="0"/>
              <a:t>Bataan Death March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1735137"/>
            <a:ext cx="5702816" cy="4951321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Japanese split POWs into groups of 500-1000</a:t>
            </a:r>
          </a:p>
          <a:p>
            <a:r>
              <a:rPr lang="en-US" dirty="0"/>
              <a:t>Force marched them to a RR station 60 miles away</a:t>
            </a:r>
          </a:p>
          <a:p>
            <a:pPr lvl="1"/>
            <a:r>
              <a:rPr lang="en-US" dirty="0"/>
              <a:t>Boarded a train that took them 8 miles away from the POW camp – they walked those 8 miles to the camp</a:t>
            </a:r>
          </a:p>
          <a:p>
            <a:r>
              <a:rPr lang="en-US" dirty="0"/>
              <a:t>Prisoners treated brutally the entire time</a:t>
            </a:r>
          </a:p>
          <a:p>
            <a:pPr lvl="1"/>
            <a:r>
              <a:rPr lang="en-US" dirty="0"/>
              <a:t>Denied water</a:t>
            </a:r>
          </a:p>
          <a:p>
            <a:pPr lvl="1"/>
            <a:r>
              <a:rPr lang="en-US" dirty="0"/>
              <a:t>Beaten and tortured</a:t>
            </a:r>
          </a:p>
          <a:p>
            <a:pPr lvl="1"/>
            <a:r>
              <a:rPr lang="en-US" dirty="0"/>
              <a:t>Shot if too weak to continue</a:t>
            </a:r>
          </a:p>
          <a:p>
            <a:pPr lvl="1"/>
            <a:r>
              <a:rPr lang="en-US" dirty="0"/>
              <a:t>At least 10,000 died marching</a:t>
            </a:r>
          </a:p>
          <a:p>
            <a:pPr lvl="1"/>
            <a:r>
              <a:rPr lang="en-US" dirty="0"/>
              <a:t>About 15,000 more died in the actual POW camps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02817" y="1735137"/>
            <a:ext cx="3333883" cy="4915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436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04390"/>
            <a:ext cx="7313613" cy="1530748"/>
          </a:xfrm>
        </p:spPr>
        <p:txBody>
          <a:bodyPr/>
          <a:lstStyle/>
          <a:p>
            <a:r>
              <a:rPr lang="en-US" dirty="0"/>
              <a:t>WWII in the Pacific:</a:t>
            </a:r>
            <a:br>
              <a:rPr lang="en-US" dirty="0"/>
            </a:br>
            <a:r>
              <a:rPr lang="en-US" dirty="0"/>
              <a:t>Bataan Death March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40066" y="2131490"/>
            <a:ext cx="4218903" cy="4481972"/>
          </a:xfrm>
        </p:spPr>
        <p:txBody>
          <a:bodyPr/>
          <a:lstStyle/>
          <a:p>
            <a:r>
              <a:rPr lang="en-US" dirty="0"/>
              <a:t>Japanese actions defied POW standards outlined at the Third Geneva Convention in 1929</a:t>
            </a:r>
          </a:p>
          <a:p>
            <a:pPr lvl="1"/>
            <a:r>
              <a:rPr lang="en-US" dirty="0"/>
              <a:t>Said POWs should be treated humanely and protected against violence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0999" y="2131489"/>
            <a:ext cx="4013083" cy="397099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80999" y="6102488"/>
            <a:ext cx="4013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/>
              <a:t>American Red Cross workers preparing food and packages for prisoners of war</a:t>
            </a:r>
          </a:p>
        </p:txBody>
      </p:sp>
    </p:spTree>
    <p:extLst>
      <p:ext uri="{BB962C8B-B14F-4D97-AF65-F5344CB8AC3E}">
        <p14:creationId xmlns:p14="http://schemas.microsoft.com/office/powerpoint/2010/main" val="2345075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21183"/>
            <a:ext cx="7313613" cy="1226337"/>
          </a:xfrm>
        </p:spPr>
        <p:txBody>
          <a:bodyPr/>
          <a:lstStyle/>
          <a:p>
            <a:r>
              <a:rPr lang="en-US" dirty="0"/>
              <a:t>WWII in the Pacific:</a:t>
            </a:r>
            <a:br>
              <a:rPr lang="en-US" dirty="0"/>
            </a:br>
            <a:r>
              <a:rPr lang="en-US" dirty="0"/>
              <a:t>Battle of the Coral Sea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6786" y="1735137"/>
            <a:ext cx="5342971" cy="499512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May 1942, U.S. code breakers break Japanese military code</a:t>
            </a:r>
          </a:p>
          <a:p>
            <a:r>
              <a:rPr lang="en-US" dirty="0"/>
              <a:t>U.S. learns Japan is going to attack Australia</a:t>
            </a:r>
          </a:p>
          <a:p>
            <a:pPr lvl="1"/>
            <a:r>
              <a:rPr lang="en-US" dirty="0"/>
              <a:t>U.S. decides to beat them to it </a:t>
            </a:r>
            <a:r>
              <a:rPr lang="en-US" dirty="0">
                <a:sym typeface="Wingdings"/>
              </a:rPr>
              <a:t>and brought a fleet to the Coral Sea, northeast of Australia</a:t>
            </a:r>
            <a:endParaRPr lang="en-US" dirty="0"/>
          </a:p>
          <a:p>
            <a:r>
              <a:rPr lang="en-US" dirty="0"/>
              <a:t>5 day battle.</a:t>
            </a:r>
            <a:r>
              <a:rPr lang="en-US" dirty="0">
                <a:sym typeface="Wingdings"/>
              </a:rPr>
              <a:t> Each side lost about ½ their planes and an aircraft carrier</a:t>
            </a:r>
          </a:p>
          <a:p>
            <a:r>
              <a:rPr lang="en-US" dirty="0">
                <a:sym typeface="Wingdings"/>
              </a:rPr>
              <a:t>Battle ended in a draw – but it kept Japan from invading Australia</a:t>
            </a:r>
          </a:p>
          <a:p>
            <a:pPr lvl="1"/>
            <a:r>
              <a:rPr lang="en-US" dirty="0">
                <a:sym typeface="Wingdings"/>
              </a:rPr>
              <a:t>Japan’s ships were out of fuel – couldn’t make it to Australia without refueling first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59757" y="1854105"/>
            <a:ext cx="3510430" cy="28202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59757" y="4876151"/>
            <a:ext cx="3510430" cy="1854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556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18989"/>
            <a:ext cx="7313613" cy="1284734"/>
          </a:xfrm>
        </p:spPr>
        <p:txBody>
          <a:bodyPr/>
          <a:lstStyle/>
          <a:p>
            <a:r>
              <a:rPr lang="en-US" dirty="0"/>
              <a:t>WWII in the Pacific:</a:t>
            </a:r>
            <a:br>
              <a:rPr lang="en-US" dirty="0"/>
            </a:br>
            <a:r>
              <a:rPr lang="en-US" dirty="0"/>
              <a:t>Battle of Midway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152" y="1735137"/>
            <a:ext cx="5051006" cy="4863726"/>
          </a:xfrm>
        </p:spPr>
        <p:txBody>
          <a:bodyPr>
            <a:normAutofit lnSpcReduction="10000"/>
          </a:bodyPr>
          <a:lstStyle/>
          <a:p>
            <a:r>
              <a:rPr lang="en-US" dirty="0"/>
              <a:t>June 1942, code breakers, once again, deciphered the date and location of Japan’s next big attack</a:t>
            </a:r>
          </a:p>
          <a:p>
            <a:pPr lvl="1"/>
            <a:r>
              <a:rPr lang="en-US" dirty="0"/>
              <a:t>Midway was a refueling station in the middle of the Pacific</a:t>
            </a:r>
          </a:p>
          <a:p>
            <a:r>
              <a:rPr lang="en-US" dirty="0"/>
              <a:t>U.S. Navy plans an ambush attack there</a:t>
            </a:r>
          </a:p>
          <a:p>
            <a:r>
              <a:rPr lang="en-US" dirty="0"/>
              <a:t>Decisive American victory</a:t>
            </a:r>
          </a:p>
          <a:p>
            <a:pPr lvl="2"/>
            <a:r>
              <a:rPr lang="en-US" dirty="0"/>
              <a:t>Irreparable damage done to Japan’s fleet</a:t>
            </a:r>
          </a:p>
          <a:p>
            <a:pPr lvl="2"/>
            <a:r>
              <a:rPr lang="en-US" dirty="0"/>
              <a:t>4/5 Japanese aircraft carriers and a heavy cruiser were sunk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59178" y="3540474"/>
            <a:ext cx="6253749" cy="322022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1394" y="2669415"/>
            <a:ext cx="3576579" cy="2715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447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75191"/>
            <a:ext cx="7313613" cy="1372330"/>
          </a:xfrm>
        </p:spPr>
        <p:txBody>
          <a:bodyPr/>
          <a:lstStyle/>
          <a:p>
            <a:r>
              <a:rPr lang="en-US" dirty="0"/>
              <a:t>WWII in the Pacific:</a:t>
            </a:r>
            <a:br>
              <a:rPr lang="en-US" dirty="0"/>
            </a:br>
            <a:r>
              <a:rPr lang="en-US" dirty="0"/>
              <a:t>Battle at Midway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7368" y="1970900"/>
            <a:ext cx="4569262" cy="4730158"/>
          </a:xfrm>
        </p:spPr>
        <p:txBody>
          <a:bodyPr/>
          <a:lstStyle/>
          <a:p>
            <a:r>
              <a:rPr lang="en-US" dirty="0"/>
              <a:t>This battle turned the tide in favor of the United States in the Pacific theater</a:t>
            </a:r>
          </a:p>
          <a:p>
            <a:r>
              <a:rPr lang="en-US" dirty="0"/>
              <a:t>Japanese shipbuilding and aircraft-building programs could not be replaced fast enough</a:t>
            </a:r>
          </a:p>
          <a:p>
            <a:r>
              <a:rPr lang="en-US" dirty="0"/>
              <a:t>Meanwhile, United States factories were producing ships, aircrafts, and other military supplies at a very fast pace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948818" y="1970900"/>
            <a:ext cx="3976208" cy="4175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831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13447"/>
            <a:ext cx="7313613" cy="868362"/>
          </a:xfrm>
        </p:spPr>
        <p:txBody>
          <a:bodyPr/>
          <a:lstStyle/>
          <a:p>
            <a:r>
              <a:rPr lang="en-US" dirty="0"/>
              <a:t>WWII in the Pacific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43724" y="1489125"/>
            <a:ext cx="4890425" cy="5138938"/>
          </a:xfrm>
        </p:spPr>
        <p:txBody>
          <a:bodyPr>
            <a:normAutofit/>
          </a:bodyPr>
          <a:lstStyle/>
          <a:p>
            <a:r>
              <a:rPr lang="en-US" dirty="0"/>
              <a:t>New U.S. strategy after Midway = “island-hopping”</a:t>
            </a:r>
          </a:p>
          <a:p>
            <a:pPr lvl="1"/>
            <a:r>
              <a:rPr lang="en-US" dirty="0"/>
              <a:t>Organized by General MacArthur and Admiral Nimitz</a:t>
            </a:r>
          </a:p>
          <a:p>
            <a:pPr lvl="2"/>
            <a:r>
              <a:rPr lang="en-US" dirty="0"/>
              <a:t>“Leapfrog” to Japan</a:t>
            </a:r>
          </a:p>
          <a:p>
            <a:pPr lvl="1"/>
            <a:r>
              <a:rPr lang="en-US" dirty="0"/>
              <a:t>Capture some islands and bypass others</a:t>
            </a:r>
          </a:p>
          <a:p>
            <a:pPr lvl="1"/>
            <a:r>
              <a:rPr lang="en-US" dirty="0"/>
              <a:t>Bypassed islands would be blockaded and cut off from supplies</a:t>
            </a:r>
          </a:p>
          <a:p>
            <a:r>
              <a:rPr lang="en-US" dirty="0"/>
              <a:t>1</a:t>
            </a:r>
            <a:r>
              <a:rPr lang="en-US" baseline="30000" dirty="0"/>
              <a:t>st</a:t>
            </a:r>
            <a:r>
              <a:rPr lang="en-US" dirty="0"/>
              <a:t> successful victory using this strategy: Battle of Guadalcanal in August 1923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4105" y="1605918"/>
            <a:ext cx="3939619" cy="4832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868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98849"/>
            <a:ext cx="7313613" cy="868362"/>
          </a:xfrm>
        </p:spPr>
        <p:txBody>
          <a:bodyPr/>
          <a:lstStyle/>
          <a:p>
            <a:r>
              <a:rPr lang="en-US" dirty="0"/>
              <a:t>WWII in the Pacific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3351" y="1532922"/>
            <a:ext cx="4700648" cy="4978346"/>
          </a:xfrm>
        </p:spPr>
        <p:txBody>
          <a:bodyPr/>
          <a:lstStyle/>
          <a:p>
            <a:r>
              <a:rPr lang="en-US" dirty="0"/>
              <a:t>New Japanese strategy, use of kamikaze pilots (suicide bombers)</a:t>
            </a:r>
          </a:p>
          <a:p>
            <a:pPr lvl="1"/>
            <a:r>
              <a:rPr lang="en-US" dirty="0"/>
              <a:t>Result: battles became even bloodier with higher death tolls</a:t>
            </a:r>
          </a:p>
          <a:p>
            <a:r>
              <a:rPr lang="en-US" dirty="0"/>
              <a:t>Nevertheless, by the end of 1944, U.S. victory over Japan seemed inevitable</a:t>
            </a:r>
          </a:p>
          <a:p>
            <a:pPr lvl="1"/>
            <a:r>
              <a:rPr lang="en-US" dirty="0"/>
              <a:t>American planes continuously bombed Japanese cities</a:t>
            </a:r>
          </a:p>
          <a:p>
            <a:pPr lvl="1"/>
            <a:r>
              <a:rPr lang="en-US" dirty="0"/>
              <a:t>MacArthur and his troops regained the Philippines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299176" y="1666308"/>
            <a:ext cx="3514993" cy="4640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810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313448"/>
            <a:ext cx="7313613" cy="868362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>
                <a:cs typeface="+mj-cs"/>
              </a:rPr>
              <a:t>Japanese Imperialism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430727"/>
            <a:ext cx="5029200" cy="5168136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800" dirty="0"/>
              <a:t>In the 1930s, Japan had seized much of China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dirty="0"/>
              <a:t>Japan now set its sights on French, British, Dutch and American colonies in Southeast Asia</a:t>
            </a:r>
          </a:p>
          <a:p>
            <a:pPr lvl="1">
              <a:lnSpc>
                <a:spcPct val="90000"/>
              </a:lnSpc>
              <a:defRPr/>
            </a:pPr>
            <a:r>
              <a:rPr lang="en-US" sz="2600" dirty="0"/>
              <a:t>Included Indochina, Malaysia, Burma, Indonesia, and the Philippines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dirty="0"/>
              <a:t>Major target = French Indochina</a:t>
            </a:r>
          </a:p>
          <a:p>
            <a:pPr lvl="1">
              <a:lnSpc>
                <a:spcPct val="90000"/>
              </a:lnSpc>
              <a:defRPr/>
            </a:pPr>
            <a:r>
              <a:rPr lang="en-US" sz="2400" dirty="0"/>
              <a:t>Included Vietnam, Laos, and Cambodia</a:t>
            </a:r>
          </a:p>
        </p:txBody>
      </p:sp>
      <p:pic>
        <p:nvPicPr>
          <p:cNvPr id="20483" name="Picture 4" descr="indochin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1817" y="1597452"/>
            <a:ext cx="3579813" cy="4826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5EF4EE8-5F92-4B04-B35D-EE91461178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8675" y="1744759"/>
            <a:ext cx="3683067" cy="245537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B2C1C46-D44F-492F-A141-AB7DB1CF25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60225" y="2221136"/>
            <a:ext cx="3255175" cy="4499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695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69650"/>
            <a:ext cx="7313613" cy="868362"/>
          </a:xfrm>
        </p:spPr>
        <p:txBody>
          <a:bodyPr/>
          <a:lstStyle/>
          <a:p>
            <a:r>
              <a:rPr lang="en-US" dirty="0"/>
              <a:t>WWII in the Pacific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03587" y="1386929"/>
            <a:ext cx="5503553" cy="524113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Early 1945, Americans defeated Japan in the two bloodiest battles of the Pacific theater</a:t>
            </a:r>
          </a:p>
          <a:p>
            <a:pPr lvl="1"/>
            <a:r>
              <a:rPr lang="en-US" dirty="0"/>
              <a:t>Battles of Okinawa and Iwo Jima</a:t>
            </a:r>
          </a:p>
          <a:p>
            <a:r>
              <a:rPr lang="en-US" dirty="0"/>
              <a:t>General Hideki </a:t>
            </a:r>
            <a:r>
              <a:rPr lang="en-US" dirty="0" err="1"/>
              <a:t>Tojo</a:t>
            </a:r>
            <a:r>
              <a:rPr lang="en-US" dirty="0"/>
              <a:t> still refused to surrender </a:t>
            </a:r>
          </a:p>
          <a:p>
            <a:r>
              <a:rPr lang="en-US" dirty="0">
                <a:sym typeface="Wingdings"/>
              </a:rPr>
              <a:t>President Truman gave </a:t>
            </a:r>
            <a:r>
              <a:rPr lang="en-US" dirty="0" err="1">
                <a:sym typeface="Wingdings"/>
              </a:rPr>
              <a:t>Tojo</a:t>
            </a:r>
            <a:r>
              <a:rPr lang="en-US" dirty="0">
                <a:sym typeface="Wingdings"/>
              </a:rPr>
              <a:t> an ultimatum = surrender or we’ll use our new weapon, the atomic bomb</a:t>
            </a:r>
          </a:p>
          <a:p>
            <a:pPr lvl="1"/>
            <a:r>
              <a:rPr lang="en-US" dirty="0">
                <a:sym typeface="Wingdings"/>
              </a:rPr>
              <a:t>Truman wanted to avoid the enormous loss of life that would have resulted from continued warfare in the Pacific</a:t>
            </a:r>
          </a:p>
          <a:p>
            <a:pPr lvl="1"/>
            <a:r>
              <a:rPr lang="en-US" dirty="0">
                <a:sym typeface="Wingdings"/>
              </a:rPr>
              <a:t>Japan did not surrender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5425" y="1386928"/>
            <a:ext cx="3162300" cy="5241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74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84249"/>
            <a:ext cx="7313613" cy="868362"/>
          </a:xfrm>
        </p:spPr>
        <p:txBody>
          <a:bodyPr/>
          <a:lstStyle/>
          <a:p>
            <a:r>
              <a:rPr lang="en-US" dirty="0"/>
              <a:t>WWII in the Pacific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3574" y="1489125"/>
            <a:ext cx="5051005" cy="508054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August 6, 1945, atomic bomb dropped on Hiroshima</a:t>
            </a:r>
          </a:p>
          <a:p>
            <a:pPr lvl="1"/>
            <a:r>
              <a:rPr lang="en-US" dirty="0"/>
              <a:t>No response from Japan</a:t>
            </a:r>
          </a:p>
          <a:p>
            <a:r>
              <a:rPr lang="en-US" dirty="0"/>
              <a:t>August 9, 1945, second atomic bomb dropped on Nagasaki</a:t>
            </a:r>
          </a:p>
          <a:p>
            <a:r>
              <a:rPr lang="en-US" dirty="0"/>
              <a:t>About 200,000 Japanese died in these two cities from the explosions</a:t>
            </a:r>
          </a:p>
          <a:p>
            <a:pPr lvl="1"/>
            <a:r>
              <a:rPr lang="en-US" dirty="0"/>
              <a:t>Thousands more would die in the following months and years from the blasts’ radioactivity</a:t>
            </a:r>
          </a:p>
          <a:p>
            <a:r>
              <a:rPr lang="en-US" dirty="0"/>
              <a:t>August 14, 1945, Japan surrendered</a:t>
            </a:r>
          </a:p>
          <a:p>
            <a:r>
              <a:rPr lang="en-US" dirty="0"/>
              <a:t>September 2, 1945, proclaimed V-J Day = Victory over Japan Day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86767" y="1620517"/>
            <a:ext cx="3498949" cy="4832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003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98849"/>
            <a:ext cx="7313613" cy="868362"/>
          </a:xfrm>
        </p:spPr>
        <p:txBody>
          <a:bodyPr/>
          <a:lstStyle/>
          <a:p>
            <a:r>
              <a:rPr lang="en-US" dirty="0"/>
              <a:t>Atomic Bomb Victims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1757" y="1503723"/>
            <a:ext cx="5071215" cy="494914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88954" y="1503723"/>
            <a:ext cx="3374789" cy="4949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3469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84250"/>
            <a:ext cx="7313613" cy="868362"/>
          </a:xfrm>
        </p:spPr>
        <p:txBody>
          <a:bodyPr/>
          <a:lstStyle/>
          <a:p>
            <a:r>
              <a:rPr lang="en-US" dirty="0"/>
              <a:t>Atomic Bomb Victims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21373286">
            <a:off x="331325" y="1358900"/>
            <a:ext cx="4442314" cy="28875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92643">
            <a:off x="2980698" y="3825890"/>
            <a:ext cx="4856540" cy="266520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09938" y="1215662"/>
            <a:ext cx="3820062" cy="2865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4162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5762" y="342647"/>
            <a:ext cx="8423208" cy="868362"/>
          </a:xfrm>
        </p:spPr>
        <p:txBody>
          <a:bodyPr/>
          <a:lstStyle/>
          <a:p>
            <a:r>
              <a:rPr lang="en-US" dirty="0"/>
              <a:t>Occupation of Japan after WWII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0056" y="1591319"/>
            <a:ext cx="4934218" cy="502214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U.S. forces occupied Japan after WWII from 1945 to 1952</a:t>
            </a:r>
          </a:p>
          <a:p>
            <a:r>
              <a:rPr lang="en-US" dirty="0"/>
              <a:t>Occupation led by General MacArthur</a:t>
            </a:r>
          </a:p>
          <a:p>
            <a:r>
              <a:rPr lang="en-US" dirty="0"/>
              <a:t>Democratic constitution imposed on Japan by the U.S.</a:t>
            </a:r>
          </a:p>
          <a:p>
            <a:r>
              <a:rPr lang="en-US" dirty="0"/>
              <a:t>Land, sea, and air forces = all disarmed</a:t>
            </a:r>
          </a:p>
          <a:p>
            <a:r>
              <a:rPr lang="en-US" dirty="0"/>
              <a:t>During the occupation – the U.S. sent over $2 billion in financial aid to Japan to help restore it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134274" y="1591319"/>
            <a:ext cx="3829576" cy="4759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8858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28047"/>
            <a:ext cx="7313613" cy="868362"/>
          </a:xfrm>
        </p:spPr>
        <p:txBody>
          <a:bodyPr/>
          <a:lstStyle/>
          <a:p>
            <a:r>
              <a:rPr lang="en-US" dirty="0"/>
              <a:t>Japanese Imperialism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30597" y="1489124"/>
            <a:ext cx="5459757" cy="5124338"/>
          </a:xfrm>
        </p:spPr>
        <p:txBody>
          <a:bodyPr>
            <a:normAutofit fontScale="92500"/>
          </a:bodyPr>
          <a:lstStyle/>
          <a:p>
            <a:r>
              <a:rPr lang="en-US" dirty="0"/>
              <a:t>Japan was dependent on foreign (especially American) resources and materials</a:t>
            </a:r>
          </a:p>
          <a:p>
            <a:pPr lvl="1"/>
            <a:r>
              <a:rPr lang="en-US" dirty="0"/>
              <a:t>73% of its scrap iron = from U.S.</a:t>
            </a:r>
          </a:p>
          <a:p>
            <a:pPr lvl="1"/>
            <a:r>
              <a:rPr lang="en-US" dirty="0"/>
              <a:t>60% of its imported machine tools = from U.S.</a:t>
            </a:r>
          </a:p>
          <a:p>
            <a:pPr lvl="1"/>
            <a:r>
              <a:rPr lang="en-US" dirty="0"/>
              <a:t>80% of its oil = from U.S.</a:t>
            </a:r>
          </a:p>
          <a:p>
            <a:pPr lvl="1"/>
            <a:r>
              <a:rPr lang="en-US" dirty="0"/>
              <a:t>50% of its copper = from U.S.</a:t>
            </a:r>
          </a:p>
          <a:p>
            <a:r>
              <a:rPr lang="en-US" dirty="0"/>
              <a:t>Japan wanted to be economically independent</a:t>
            </a:r>
          </a:p>
          <a:p>
            <a:r>
              <a:rPr lang="en-US" dirty="0"/>
              <a:t>Western Europeans and Americans increasingly viewed Japan as aggressive, oppressive, and a threat to their economic interests in Southeast Asia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5322" y="1605918"/>
            <a:ext cx="2961702" cy="4861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513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13447"/>
            <a:ext cx="7313613" cy="868362"/>
          </a:xfrm>
        </p:spPr>
        <p:txBody>
          <a:bodyPr/>
          <a:lstStyle/>
          <a:p>
            <a:r>
              <a:rPr lang="en-US" dirty="0"/>
              <a:t>Japanese Imperialism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361662"/>
            <a:ext cx="5444226" cy="5266400"/>
          </a:xfrm>
        </p:spPr>
        <p:txBody>
          <a:bodyPr>
            <a:normAutofit fontScale="92500"/>
          </a:bodyPr>
          <a:lstStyle/>
          <a:p>
            <a:r>
              <a:rPr lang="en-US" dirty="0"/>
              <a:t>When Japan invaded French Indochina, the U.S. demanded that it withdraw from there </a:t>
            </a:r>
            <a:r>
              <a:rPr lang="en-US" u="sng" dirty="0"/>
              <a:t>AND</a:t>
            </a:r>
            <a:r>
              <a:rPr lang="en-US" dirty="0"/>
              <a:t> China</a:t>
            </a:r>
          </a:p>
          <a:p>
            <a:r>
              <a:rPr lang="en-US" dirty="0"/>
              <a:t>When Japan refused, the United States:</a:t>
            </a:r>
          </a:p>
          <a:p>
            <a:pPr lvl="1"/>
            <a:r>
              <a:rPr lang="en-US" sz="2400" dirty="0"/>
              <a:t>Imposed an embargo that banned the sale of scrap iron and oil to Japan</a:t>
            </a:r>
          </a:p>
          <a:p>
            <a:pPr lvl="1"/>
            <a:r>
              <a:rPr lang="en-US" sz="2400" dirty="0"/>
              <a:t>Froze all Japanese monetary assets in the U.S.</a:t>
            </a:r>
            <a:endParaRPr lang="en-US" dirty="0"/>
          </a:p>
          <a:p>
            <a:r>
              <a:rPr lang="en-US" dirty="0"/>
              <a:t>Japan’s dilemma: cave or resist?</a:t>
            </a:r>
          </a:p>
          <a:p>
            <a:pPr lvl="1"/>
            <a:r>
              <a:rPr lang="en-US" dirty="0"/>
              <a:t>If it gives in to U.S. terms,</a:t>
            </a:r>
            <a:r>
              <a:rPr lang="en-US" dirty="0">
                <a:sym typeface="Wingdings"/>
              </a:rPr>
              <a:t> Japan seen as a weak 2</a:t>
            </a:r>
            <a:r>
              <a:rPr lang="en-US" baseline="30000" dirty="0">
                <a:sym typeface="Wingdings"/>
              </a:rPr>
              <a:t>nd</a:t>
            </a:r>
            <a:r>
              <a:rPr lang="en-US" dirty="0">
                <a:sym typeface="Wingdings"/>
              </a:rPr>
              <a:t> or 3</a:t>
            </a:r>
            <a:r>
              <a:rPr lang="en-US" baseline="30000" dirty="0">
                <a:sym typeface="Wingdings"/>
              </a:rPr>
              <a:t>rd</a:t>
            </a:r>
            <a:r>
              <a:rPr lang="en-US" dirty="0">
                <a:sym typeface="Wingdings"/>
              </a:rPr>
              <a:t>-rank power</a:t>
            </a:r>
          </a:p>
          <a:p>
            <a:pPr lvl="1"/>
            <a:r>
              <a:rPr lang="en-US" dirty="0">
                <a:sym typeface="Wingdings"/>
              </a:rPr>
              <a:t>If it resists and goes to war, uncertain outcome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44226" y="1442331"/>
            <a:ext cx="3586540" cy="438277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444226" y="5825102"/>
            <a:ext cx="35865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/>
              <a:t>Japanese troops entering Saigon in northern Vietnam in 1941</a:t>
            </a:r>
          </a:p>
        </p:txBody>
      </p:sp>
    </p:spTree>
    <p:extLst>
      <p:ext uri="{BB962C8B-B14F-4D97-AF65-F5344CB8AC3E}">
        <p14:creationId xmlns:p14="http://schemas.microsoft.com/office/powerpoint/2010/main" val="4188144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313448"/>
            <a:ext cx="7313613" cy="868362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>
                <a:cs typeface="+mj-cs"/>
              </a:rPr>
              <a:t>Pearl Harbor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371600"/>
            <a:ext cx="4572000" cy="5029200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600" dirty="0"/>
              <a:t>December 7, 1941 = Japan bombed the American naval fleet based at Pearl Harbor in Hawaii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600" dirty="0"/>
              <a:t>Japan sunk or disabled 19 ships &amp; destroyed 188 airplanes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600" dirty="0"/>
              <a:t>More than 2400 people died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600" dirty="0"/>
              <a:t>More than 1000 people were wounded</a:t>
            </a:r>
          </a:p>
        </p:txBody>
      </p:sp>
      <p:pic>
        <p:nvPicPr>
          <p:cNvPr id="22531" name="Picture 4" descr="pearl-harbor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371600"/>
            <a:ext cx="4114800" cy="268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5" descr="pearl-harbor-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4191000"/>
            <a:ext cx="4000500" cy="2490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60100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cs typeface="+mj-cs"/>
              </a:rPr>
              <a:t>Pearl Harbor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038600" y="1828800"/>
            <a:ext cx="4953000" cy="48768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500" dirty="0">
                <a:cs typeface="+mn-cs"/>
              </a:rPr>
              <a:t>FDR called this: “a day that will live in infamy</a:t>
            </a:r>
            <a:r>
              <a:rPr lang="ja-JP" altLang="en-US" sz="2500" dirty="0">
                <a:latin typeface="Arial"/>
                <a:cs typeface="+mn-cs"/>
              </a:rPr>
              <a:t>”</a:t>
            </a:r>
            <a:endParaRPr lang="en-US" sz="2500" dirty="0">
              <a:cs typeface="+mn-cs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sz="2500" dirty="0">
                <a:cs typeface="+mn-cs"/>
              </a:rPr>
              <a:t>December 8, 1941 = the U.S. declared war on Japan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500" dirty="0">
                <a:cs typeface="+mn-cs"/>
              </a:rPr>
              <a:t>Because Japan was allied with Italy and Germany,</a:t>
            </a:r>
            <a:r>
              <a:rPr lang="en-US" sz="2500" dirty="0">
                <a:cs typeface="+mn-cs"/>
                <a:sym typeface="Wingdings"/>
              </a:rPr>
              <a:t> </a:t>
            </a:r>
            <a:r>
              <a:rPr lang="en-US" sz="2500" dirty="0">
                <a:cs typeface="+mn-cs"/>
              </a:rPr>
              <a:t>both Italy and Germany declared war on the U.S.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500" dirty="0">
                <a:cs typeface="+mn-cs"/>
              </a:rPr>
              <a:t>To back the U.S.</a:t>
            </a:r>
            <a:r>
              <a:rPr lang="en-US" sz="2500" dirty="0"/>
              <a:t>,</a:t>
            </a:r>
            <a:r>
              <a:rPr lang="en-US" sz="2500" dirty="0">
                <a:sym typeface="Wingdings"/>
              </a:rPr>
              <a:t> </a:t>
            </a:r>
            <a:r>
              <a:rPr lang="en-US" sz="2500" dirty="0">
                <a:cs typeface="+mn-cs"/>
              </a:rPr>
              <a:t>Great Britain declared war on Japan</a:t>
            </a:r>
          </a:p>
        </p:txBody>
      </p:sp>
      <p:pic>
        <p:nvPicPr>
          <p:cNvPr id="23555" name="Picture 4" descr="fdr-signing-declaration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981200"/>
            <a:ext cx="3484563" cy="436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64959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cs typeface="+mj-cs"/>
              </a:rPr>
              <a:t>Internment Camps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781108"/>
            <a:ext cx="5486400" cy="4772091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dirty="0">
                <a:cs typeface="+mn-cs"/>
              </a:rPr>
              <a:t>After Pearl Harbor, Japanese-Americans were feared and hated by many other Americans</a:t>
            </a:r>
          </a:p>
          <a:p>
            <a:pPr lvl="1" eaLnBrk="1" hangingPunct="1">
              <a:defRPr/>
            </a:pPr>
            <a:r>
              <a:rPr lang="en-US" sz="2400" dirty="0"/>
              <a:t>Many accused of being traitors or supporting Japan</a:t>
            </a:r>
          </a:p>
          <a:p>
            <a:pPr eaLnBrk="1" hangingPunct="1">
              <a:defRPr/>
            </a:pPr>
            <a:r>
              <a:rPr lang="en-US" sz="2800" dirty="0">
                <a:cs typeface="+mn-cs"/>
              </a:rPr>
              <a:t>Many on the west coast were placed in internment camps = like temporary prisons until the war was over</a:t>
            </a:r>
          </a:p>
        </p:txBody>
      </p:sp>
      <p:pic>
        <p:nvPicPr>
          <p:cNvPr id="24579" name="Picture 4" descr="image8-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1781108"/>
            <a:ext cx="3124200" cy="4642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31274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84250"/>
            <a:ext cx="7313613" cy="868362"/>
          </a:xfrm>
        </p:spPr>
        <p:txBody>
          <a:bodyPr/>
          <a:lstStyle/>
          <a:p>
            <a:r>
              <a:rPr lang="en-US" dirty="0"/>
              <a:t>Hideki </a:t>
            </a:r>
            <a:r>
              <a:rPr lang="en-US" dirty="0" err="1"/>
              <a:t>Tojo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37723" y="1152612"/>
            <a:ext cx="5506278" cy="5504649"/>
          </a:xfrm>
        </p:spPr>
        <p:txBody>
          <a:bodyPr>
            <a:normAutofit lnSpcReduction="10000"/>
          </a:bodyPr>
          <a:lstStyle/>
          <a:p>
            <a:r>
              <a:rPr lang="en-US" dirty="0"/>
              <a:t>Authoritarian Prime Minister of Japan during World War II</a:t>
            </a:r>
          </a:p>
          <a:p>
            <a:r>
              <a:rPr lang="en-US" dirty="0"/>
              <a:t>Very popular in Japan when WWII started because Japan’s navy was dominating that of the U.S. in battle after battle</a:t>
            </a:r>
          </a:p>
          <a:p>
            <a:r>
              <a:rPr lang="en-US" dirty="0"/>
              <a:t>As the tide began to turn in the Pacific, however, and the U.S. began to win battles,</a:t>
            </a:r>
            <a:r>
              <a:rPr lang="en-US" dirty="0">
                <a:sym typeface="Wingdings"/>
              </a:rPr>
              <a:t> </a:t>
            </a:r>
            <a:r>
              <a:rPr lang="en-US" dirty="0" err="1">
                <a:sym typeface="Wingdings"/>
              </a:rPr>
              <a:t>Tojo’s</a:t>
            </a:r>
            <a:r>
              <a:rPr lang="en-US" dirty="0">
                <a:sym typeface="Wingdings"/>
              </a:rPr>
              <a:t> popularity declined and he faced more opposition in Japan</a:t>
            </a:r>
          </a:p>
          <a:p>
            <a:r>
              <a:rPr lang="en-US" dirty="0">
                <a:sym typeface="Wingdings"/>
              </a:rPr>
              <a:t>After Japan surrendered in WWII, </a:t>
            </a:r>
            <a:r>
              <a:rPr lang="en-US" dirty="0" err="1">
                <a:sym typeface="Wingdings"/>
              </a:rPr>
              <a:t>Tojo</a:t>
            </a:r>
            <a:r>
              <a:rPr lang="en-US" dirty="0">
                <a:sym typeface="Wingdings"/>
              </a:rPr>
              <a:t> was arrested for war crimes, sentenced to death, and hanged in 1948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1000" y="1152612"/>
            <a:ext cx="3122588" cy="294977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1000" y="4354229"/>
            <a:ext cx="3122587" cy="2303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081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4154" y="262787"/>
            <a:ext cx="8452406" cy="1108813"/>
          </a:xfrm>
        </p:spPr>
        <p:txBody>
          <a:bodyPr/>
          <a:lstStyle/>
          <a:p>
            <a:r>
              <a:rPr lang="en-US" dirty="0"/>
              <a:t>U.S. Leaders in the Pacific Theater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5291" y="5585223"/>
            <a:ext cx="4472366" cy="1250831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US" dirty="0"/>
              <a:t>Douglas MacArthur</a:t>
            </a:r>
          </a:p>
          <a:p>
            <a:pPr marL="0" indent="0" algn="ctr">
              <a:buNone/>
            </a:pPr>
            <a:r>
              <a:rPr lang="en-US" dirty="0"/>
              <a:t>General of the Army in the Pacific Theater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890424" y="5585222"/>
            <a:ext cx="3956135" cy="125083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463550" indent="-463550" algn="l" defTabSz="914400" rtl="0" eaLnBrk="1" latinLnBrk="0" hangingPunct="1">
              <a:spcBef>
                <a:spcPts val="2000"/>
              </a:spcBef>
              <a:buSzPct val="90000"/>
              <a:buFontTx/>
              <a:buBlip>
                <a:blip r:embed="rId2"/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indent="-457200" algn="l" defTabSz="914400" rtl="0" eaLnBrk="1" latinLnBrk="0" hangingPunct="1">
              <a:spcBef>
                <a:spcPts val="600"/>
              </a:spcBef>
              <a:buSzPct val="90000"/>
              <a:buFontTx/>
              <a:buBlip>
                <a:blip r:embed="rId3"/>
              </a:buBlip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5713" indent="-341313" algn="l" defTabSz="914400" rtl="0" eaLnBrk="1" latinLnBrk="0" hangingPunct="1">
              <a:spcBef>
                <a:spcPts val="600"/>
              </a:spcBef>
              <a:buSzPct val="90000"/>
              <a:buFontTx/>
              <a:buBlip>
                <a:blip r:embed="rId4"/>
              </a:buBlip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7025" indent="-341313" algn="l" defTabSz="914400" rtl="0" eaLnBrk="1" latinLnBrk="0" hangingPunct="1">
              <a:spcBef>
                <a:spcPts val="600"/>
              </a:spcBef>
              <a:buSzPct val="90000"/>
              <a:buFontTx/>
              <a:buBlip>
                <a:blip r:embed="rId4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38338" indent="-341313" algn="l" defTabSz="914400" rtl="0" eaLnBrk="1" latinLnBrk="0" hangingPunct="1">
              <a:spcBef>
                <a:spcPts val="600"/>
              </a:spcBef>
              <a:buSzPct val="90000"/>
              <a:buFontTx/>
              <a:buBlip>
                <a:blip r:embed="rId4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90763" indent="-344488" algn="l" defTabSz="914400" rtl="0" eaLnBrk="1" latinLnBrk="0" hangingPunct="1">
              <a:spcBef>
                <a:spcPct val="20000"/>
              </a:spcBef>
              <a:buSzPct val="90000"/>
              <a:buFontTx/>
              <a:buBlip>
                <a:blip r:embed="rId2"/>
              </a:buBlip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25725" indent="-344488" algn="l" defTabSz="914400" rtl="0" eaLnBrk="1" latinLnBrk="0" hangingPunct="1">
              <a:spcBef>
                <a:spcPct val="20000"/>
              </a:spcBef>
              <a:buSzPct val="90000"/>
              <a:buFontTx/>
              <a:buBlip>
                <a:blip r:embed="rId4"/>
              </a:buBlip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70213" indent="-344488" algn="l" defTabSz="914400" rtl="0" eaLnBrk="1" latinLnBrk="0" hangingPunct="1">
              <a:spcBef>
                <a:spcPct val="20000"/>
              </a:spcBef>
              <a:buSzPct val="90000"/>
              <a:buFontTx/>
              <a:buBlip>
                <a:blip r:embed="rId2"/>
              </a:buBlip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313113" indent="-344488" algn="l" defTabSz="914400" rtl="0" eaLnBrk="1" latinLnBrk="0" hangingPunct="1">
              <a:spcBef>
                <a:spcPct val="20000"/>
              </a:spcBef>
              <a:buSzPct val="90000"/>
              <a:buFontTx/>
              <a:buBlip>
                <a:blip r:embed="rId3"/>
              </a:buBlip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Tx/>
              <a:buNone/>
            </a:pPr>
            <a:r>
              <a:rPr lang="en-US" dirty="0"/>
              <a:t>Chester W. Nimitz</a:t>
            </a:r>
          </a:p>
          <a:p>
            <a:pPr marL="0" indent="0" algn="ctr">
              <a:buFontTx/>
              <a:buNone/>
            </a:pPr>
            <a:r>
              <a:rPr lang="en-US" dirty="0"/>
              <a:t>Fleet Admiral in the Pacific Theater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890425" y="1202636"/>
            <a:ext cx="3956135" cy="42937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67145" y="1202636"/>
            <a:ext cx="3707963" cy="4293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35761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image" Target="../media/image1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theme/theme1.xml><?xml version="1.0" encoding="utf-8"?>
<a:theme xmlns:a="http://schemas.openxmlformats.org/drawingml/2006/main" name="Inkwell">
  <a:themeElements>
    <a:clrScheme name="Inkwell">
      <a:dk1>
        <a:sysClr val="windowText" lastClr="000000"/>
      </a:dk1>
      <a:lt1>
        <a:sysClr val="window" lastClr="FFFFFF"/>
      </a:lt1>
      <a:dk2>
        <a:srgbClr val="584D2E"/>
      </a:dk2>
      <a:lt2>
        <a:srgbClr val="EFE7C3"/>
      </a:lt2>
      <a:accent1>
        <a:srgbClr val="860908"/>
      </a:accent1>
      <a:accent2>
        <a:srgbClr val="4A0505"/>
      </a:accent2>
      <a:accent3>
        <a:srgbClr val="7A500A"/>
      </a:accent3>
      <a:accent4>
        <a:srgbClr val="C47810"/>
      </a:accent4>
      <a:accent5>
        <a:srgbClr val="827752"/>
      </a:accent5>
      <a:accent6>
        <a:srgbClr val="B5BB83"/>
      </a:accent6>
      <a:hlink>
        <a:srgbClr val="C47810"/>
      </a:hlink>
      <a:folHlink>
        <a:srgbClr val="F0A43A"/>
      </a:folHlink>
    </a:clrScheme>
    <a:fontScheme name="Inkwell">
      <a:majorFont>
        <a:latin typeface="Goudy Old Style"/>
        <a:ea typeface=""/>
        <a:cs typeface=""/>
        <a:font script="Jpan" typeface="ＭＳ 明朝"/>
      </a:majorFont>
      <a:minorFont>
        <a:latin typeface="Goudy Old Style"/>
        <a:ea typeface=""/>
        <a:cs typeface=""/>
        <a:font script="Jpan" typeface="ＭＳ 明朝"/>
      </a:minorFont>
    </a:fontScheme>
    <a:fmtScheme name="Inkwell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30000"/>
              </a:schemeClr>
              <a:schemeClr val="phClr">
                <a:alpha val="10000"/>
                <a:satMod val="12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shade val="30000"/>
                <a:satMod val="150000"/>
              </a:schemeClr>
              <a:schemeClr val="phClr">
                <a:alpha val="10000"/>
                <a:satMod val="120000"/>
              </a:schemeClr>
            </a:duotone>
          </a:blip>
          <a:stretch/>
        </a:blip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101600" dist="38100" dir="5400000" rotWithShape="0">
              <a:srgbClr val="000000">
                <a:alpha val="7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75000"/>
              </a:srgbClr>
            </a:outerShdw>
            <a:softEdge rad="25400"/>
          </a:effectLst>
        </a:effectStyle>
      </a:effectStyleLst>
      <a:bgFillStyleLst>
        <a:blipFill rotWithShape="1">
          <a:blip xmlns:r="http://schemas.openxmlformats.org/officeDocument/2006/relationships" r:embed="rId3"/>
          <a:stretch/>
        </a:blipFill>
        <a:blipFill rotWithShape="1">
          <a:blip xmlns:r="http://schemas.openxmlformats.org/officeDocument/2006/relationships" r:embed="rId4"/>
          <a:stretch/>
        </a:blipFill>
        <a:blipFill rotWithShape="1">
          <a:blip xmlns:r="http://schemas.openxmlformats.org/officeDocument/2006/relationships" r:embed="rId5"/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Inkwell.thmx</Template>
  <TotalTime>440</TotalTime>
  <Words>1370</Words>
  <Application>Microsoft Office PowerPoint</Application>
  <PresentationFormat>On-screen Show (4:3)</PresentationFormat>
  <Paragraphs>134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9" baseType="lpstr">
      <vt:lpstr>Arial</vt:lpstr>
      <vt:lpstr>Goudy Old Style</vt:lpstr>
      <vt:lpstr>Impact</vt:lpstr>
      <vt:lpstr>Rockwell</vt:lpstr>
      <vt:lpstr>Inkwell</vt:lpstr>
      <vt:lpstr>World War II in Asia (and the Second Sino-Japanese War) </vt:lpstr>
      <vt:lpstr>Japanese Imperialism</vt:lpstr>
      <vt:lpstr>Japanese Imperialism</vt:lpstr>
      <vt:lpstr>Japanese Imperialism</vt:lpstr>
      <vt:lpstr>Pearl Harbor</vt:lpstr>
      <vt:lpstr>Pearl Harbor</vt:lpstr>
      <vt:lpstr>Internment Camps</vt:lpstr>
      <vt:lpstr>Hideki Tojo</vt:lpstr>
      <vt:lpstr>U.S. Leaders in the Pacific Theater</vt:lpstr>
      <vt:lpstr>WWII in the Pacific</vt:lpstr>
      <vt:lpstr>WWII in the Pacific</vt:lpstr>
      <vt:lpstr>WWII in the Pacific</vt:lpstr>
      <vt:lpstr>WWII in the Pacific: Bataan Death March</vt:lpstr>
      <vt:lpstr>WWII in the Pacific: Bataan Death March</vt:lpstr>
      <vt:lpstr>WWII in the Pacific: Battle of the Coral Sea</vt:lpstr>
      <vt:lpstr>WWII in the Pacific: Battle of Midway</vt:lpstr>
      <vt:lpstr>WWII in the Pacific: Battle at Midway</vt:lpstr>
      <vt:lpstr>WWII in the Pacific</vt:lpstr>
      <vt:lpstr>WWII in the Pacific</vt:lpstr>
      <vt:lpstr>WWII in the Pacific</vt:lpstr>
      <vt:lpstr>WWII in the Pacific</vt:lpstr>
      <vt:lpstr>Atomic Bomb Victims</vt:lpstr>
      <vt:lpstr>Atomic Bomb Victims</vt:lpstr>
      <vt:lpstr>Occupation of Japan after WWII</vt:lpstr>
    </vt:vector>
  </TitlesOfParts>
  <Company>Griffin-Spalding County Schools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World War II in Asia</dc:title>
  <dc:creator>Elise Cona</dc:creator>
  <cp:lastModifiedBy>Johnny Ng</cp:lastModifiedBy>
  <cp:revision>29</cp:revision>
  <dcterms:created xsi:type="dcterms:W3CDTF">2012-03-28T15:51:55Z</dcterms:created>
  <dcterms:modified xsi:type="dcterms:W3CDTF">2019-04-01T23:30:54Z</dcterms:modified>
</cp:coreProperties>
</file>