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6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FB0DA-52C5-4D5A-AEC8-7037302F08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D87C2A-CB0D-44B3-BBD0-5A5B5FB0D0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63CE52-8A31-4530-8E0F-63115075696D}"/>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5" name="Footer Placeholder 4">
            <a:extLst>
              <a:ext uri="{FF2B5EF4-FFF2-40B4-BE49-F238E27FC236}">
                <a16:creationId xmlns:a16="http://schemas.microsoft.com/office/drawing/2014/main" id="{5DA1213E-FBAE-4E2D-B4BE-19E9DA5540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34F485-E6FA-4D5B-B0C9-3971D1712C9A}"/>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3004386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566FC-D1E1-4CD0-85EE-FE1CE372DA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3E0368-5687-46BF-BDA1-C21EB41A8E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DA5B66-C0A6-4E2B-BDF7-BA50EA76BB18}"/>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5" name="Footer Placeholder 4">
            <a:extLst>
              <a:ext uri="{FF2B5EF4-FFF2-40B4-BE49-F238E27FC236}">
                <a16:creationId xmlns:a16="http://schemas.microsoft.com/office/drawing/2014/main" id="{10AA9F44-102E-4074-A860-23767D6D82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CC068A-7DBC-43AC-BFB8-1DFFD628A158}"/>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2708243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80ABC-3FDC-4F10-8C0F-415DA64EC6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772432-69B4-4E53-9FB9-9805C357797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89A2F6-6050-44B7-B607-59A5B40B329F}"/>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5" name="Footer Placeholder 4">
            <a:extLst>
              <a:ext uri="{FF2B5EF4-FFF2-40B4-BE49-F238E27FC236}">
                <a16:creationId xmlns:a16="http://schemas.microsoft.com/office/drawing/2014/main" id="{DB118D4B-556A-4DD8-ACA2-EA6267403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3B8393-E19B-41B5-93AF-FC72B5E8726D}"/>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77035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971E2-0D7F-42B6-91F9-281A2F0CB3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12BC0F-8EB6-45CE-80B4-7BFED1AA9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023D01-E0EF-4225-AB10-4BB38609DD02}"/>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5" name="Footer Placeholder 4">
            <a:extLst>
              <a:ext uri="{FF2B5EF4-FFF2-40B4-BE49-F238E27FC236}">
                <a16:creationId xmlns:a16="http://schemas.microsoft.com/office/drawing/2014/main" id="{CBE87049-C683-419C-8DC2-27A1A0739C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41ECE-A28E-4B0B-98D4-6D061117A33F}"/>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376590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4A73-57E1-4BCB-A7C9-C991405AE1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CC0ABF-3465-48C0-9187-60DF7CE35F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F5C3E6E-A903-4CB5-A939-2789359A0676}"/>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5" name="Footer Placeholder 4">
            <a:extLst>
              <a:ext uri="{FF2B5EF4-FFF2-40B4-BE49-F238E27FC236}">
                <a16:creationId xmlns:a16="http://schemas.microsoft.com/office/drawing/2014/main" id="{393ACC96-70E5-4573-AB43-AC38FF8DEE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23B0DB-8D39-4C31-AC27-FDF194E125DA}"/>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982132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BA703-E40A-4377-A285-E1152E56C4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F094DB-6DF6-425F-95D9-F45EFB0BDA8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5BA2D4-2D30-400B-9FF1-0957594F25F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DCDF3D-981B-43FF-AFD3-B8AC181CAD7E}"/>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6" name="Footer Placeholder 5">
            <a:extLst>
              <a:ext uri="{FF2B5EF4-FFF2-40B4-BE49-F238E27FC236}">
                <a16:creationId xmlns:a16="http://schemas.microsoft.com/office/drawing/2014/main" id="{594CD1CC-800C-4F85-835E-DA7CEAE922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240D31-4126-4C63-B580-D6A9E804C419}"/>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92351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A6ECA-CA4D-4873-A9DB-A5FDCD4EE5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7395A2-3F3B-4F04-936E-C3F0B58370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98388B3-E0A5-4D90-97C4-76DEF892399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B9657D-EC11-499F-AC13-2C1D268576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9ED7C2F-DCE3-4072-B98E-B85620EC36E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B32ED2-DEBF-4525-877C-B359A7CFE49B}"/>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8" name="Footer Placeholder 7">
            <a:extLst>
              <a:ext uri="{FF2B5EF4-FFF2-40B4-BE49-F238E27FC236}">
                <a16:creationId xmlns:a16="http://schemas.microsoft.com/office/drawing/2014/main" id="{14674647-49B4-4666-92EE-1F8D1D7788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DD56D0-565D-4A4B-931D-B581C939BFCF}"/>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157197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6C0A1-A488-4B33-BA40-D015F1DEEE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B4669A-7155-4292-910B-5BB0D664BDA8}"/>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4" name="Footer Placeholder 3">
            <a:extLst>
              <a:ext uri="{FF2B5EF4-FFF2-40B4-BE49-F238E27FC236}">
                <a16:creationId xmlns:a16="http://schemas.microsoft.com/office/drawing/2014/main" id="{40D1D07C-41D6-498E-B970-34F50F2492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E1C859-D108-47FB-8384-B0D15671F1F2}"/>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1062133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226FAC-30AA-449A-984F-76FA7054C8A3}"/>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3" name="Footer Placeholder 2">
            <a:extLst>
              <a:ext uri="{FF2B5EF4-FFF2-40B4-BE49-F238E27FC236}">
                <a16:creationId xmlns:a16="http://schemas.microsoft.com/office/drawing/2014/main" id="{5D3A6E3A-8348-4D76-87F6-A3E3817E7D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3828CE-9C69-4626-B732-CC9329471E59}"/>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79212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2AB0D-3199-4F42-BF07-305C00D10A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AB9247-3936-4C68-B984-43FDCA58A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5ED73E-9087-43F9-B762-E844358055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D7AD24-3D67-4001-9249-13ACCB526F66}"/>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6" name="Footer Placeholder 5">
            <a:extLst>
              <a:ext uri="{FF2B5EF4-FFF2-40B4-BE49-F238E27FC236}">
                <a16:creationId xmlns:a16="http://schemas.microsoft.com/office/drawing/2014/main" id="{FCE29A41-D807-47B0-B1FB-6F0782E839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5A303-0472-4B74-906D-BC5DF8A31C0D}"/>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211291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A758-179A-4316-8BAA-F037FD7FF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641C31-F615-4E51-A3C9-83F1E18DA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D29311-ED5D-4E05-BCB5-F3AF41A2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016982-081C-473D-990D-0F31097D15CA}"/>
              </a:ext>
            </a:extLst>
          </p:cNvPr>
          <p:cNvSpPr>
            <a:spLocks noGrp="1"/>
          </p:cNvSpPr>
          <p:nvPr>
            <p:ph type="dt" sz="half" idx="10"/>
          </p:nvPr>
        </p:nvSpPr>
        <p:spPr/>
        <p:txBody>
          <a:bodyPr/>
          <a:lstStyle/>
          <a:p>
            <a:fld id="{91921E4F-C961-4F7F-A02E-52E6D5F9BD78}" type="datetimeFigureOut">
              <a:rPr lang="en-US" smtClean="0"/>
              <a:t>9/10/2018</a:t>
            </a:fld>
            <a:endParaRPr lang="en-US"/>
          </a:p>
        </p:txBody>
      </p:sp>
      <p:sp>
        <p:nvSpPr>
          <p:cNvPr id="6" name="Footer Placeholder 5">
            <a:extLst>
              <a:ext uri="{FF2B5EF4-FFF2-40B4-BE49-F238E27FC236}">
                <a16:creationId xmlns:a16="http://schemas.microsoft.com/office/drawing/2014/main" id="{A158C737-7DC5-43A7-A0E8-D4C3851A4D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BA76BD-4D35-4F1D-8D29-4364B53AC632}"/>
              </a:ext>
            </a:extLst>
          </p:cNvPr>
          <p:cNvSpPr>
            <a:spLocks noGrp="1"/>
          </p:cNvSpPr>
          <p:nvPr>
            <p:ph type="sldNum" sz="quarter" idx="12"/>
          </p:nvPr>
        </p:nvSpPr>
        <p:spPr/>
        <p:txBody>
          <a:bodyPr/>
          <a:lstStyle/>
          <a:p>
            <a:fld id="{0A7C482F-0A89-454C-A368-AE108A36C92B}" type="slidenum">
              <a:rPr lang="en-US" smtClean="0"/>
              <a:t>‹#›</a:t>
            </a:fld>
            <a:endParaRPr lang="en-US"/>
          </a:p>
        </p:txBody>
      </p:sp>
    </p:spTree>
    <p:extLst>
      <p:ext uri="{BB962C8B-B14F-4D97-AF65-F5344CB8AC3E}">
        <p14:creationId xmlns:p14="http://schemas.microsoft.com/office/powerpoint/2010/main" val="3183092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4532BB-8E24-4A58-B449-38C80C40D8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DDF495-BC85-411B-9114-55A530A135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B88889-19F1-4969-9C5D-BDA6468051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21E4F-C961-4F7F-A02E-52E6D5F9BD78}" type="datetimeFigureOut">
              <a:rPr lang="en-US" smtClean="0"/>
              <a:t>9/10/2018</a:t>
            </a:fld>
            <a:endParaRPr lang="en-US"/>
          </a:p>
        </p:txBody>
      </p:sp>
      <p:sp>
        <p:nvSpPr>
          <p:cNvPr id="5" name="Footer Placeholder 4">
            <a:extLst>
              <a:ext uri="{FF2B5EF4-FFF2-40B4-BE49-F238E27FC236}">
                <a16:creationId xmlns:a16="http://schemas.microsoft.com/office/drawing/2014/main" id="{E072E0A6-2680-4737-A16C-741CDB0B99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488E80-026E-4EB8-8CAC-619815E238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C482F-0A89-454C-A368-AE108A36C92B}" type="slidenum">
              <a:rPr lang="en-US" smtClean="0"/>
              <a:t>‹#›</a:t>
            </a:fld>
            <a:endParaRPr lang="en-US"/>
          </a:p>
        </p:txBody>
      </p:sp>
    </p:spTree>
    <p:extLst>
      <p:ext uri="{BB962C8B-B14F-4D97-AF65-F5344CB8AC3E}">
        <p14:creationId xmlns:p14="http://schemas.microsoft.com/office/powerpoint/2010/main" val="2218356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FFA4E-98B1-4649-B478-DA82E5D7D62A}"/>
              </a:ext>
            </a:extLst>
          </p:cNvPr>
          <p:cNvSpPr>
            <a:spLocks noGrp="1"/>
          </p:cNvSpPr>
          <p:nvPr>
            <p:ph type="ctrTitle"/>
          </p:nvPr>
        </p:nvSpPr>
        <p:spPr/>
        <p:txBody>
          <a:bodyPr/>
          <a:lstStyle/>
          <a:p>
            <a:r>
              <a:rPr lang="en-US" dirty="0"/>
              <a:t>Short Answer Questions</a:t>
            </a:r>
          </a:p>
        </p:txBody>
      </p:sp>
      <p:sp>
        <p:nvSpPr>
          <p:cNvPr id="3" name="Subtitle 2">
            <a:extLst>
              <a:ext uri="{FF2B5EF4-FFF2-40B4-BE49-F238E27FC236}">
                <a16:creationId xmlns:a16="http://schemas.microsoft.com/office/drawing/2014/main" id="{59668FC9-409F-4F9A-97AA-D2BE0D9B5A46}"/>
              </a:ext>
            </a:extLst>
          </p:cNvPr>
          <p:cNvSpPr>
            <a:spLocks noGrp="1"/>
          </p:cNvSpPr>
          <p:nvPr>
            <p:ph type="subTitle" idx="1"/>
          </p:nvPr>
        </p:nvSpPr>
        <p:spPr/>
        <p:txBody>
          <a:bodyPr/>
          <a:lstStyle/>
          <a:p>
            <a:r>
              <a:rPr lang="en-US" dirty="0"/>
              <a:t>AP World History</a:t>
            </a:r>
          </a:p>
        </p:txBody>
      </p:sp>
    </p:spTree>
    <p:extLst>
      <p:ext uri="{BB962C8B-B14F-4D97-AF65-F5344CB8AC3E}">
        <p14:creationId xmlns:p14="http://schemas.microsoft.com/office/powerpoint/2010/main" val="251125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6E57E-1F34-4760-A7C6-C17C6F45843A}"/>
              </a:ext>
            </a:extLst>
          </p:cNvPr>
          <p:cNvSpPr>
            <a:spLocks noGrp="1"/>
          </p:cNvSpPr>
          <p:nvPr>
            <p:ph type="title"/>
          </p:nvPr>
        </p:nvSpPr>
        <p:spPr/>
        <p:txBody>
          <a:bodyPr/>
          <a:lstStyle/>
          <a:p>
            <a:r>
              <a:rPr lang="en-US" dirty="0"/>
              <a:t>What are SAQs?</a:t>
            </a:r>
          </a:p>
        </p:txBody>
      </p:sp>
      <p:sp>
        <p:nvSpPr>
          <p:cNvPr id="3" name="Content Placeholder 2">
            <a:extLst>
              <a:ext uri="{FF2B5EF4-FFF2-40B4-BE49-F238E27FC236}">
                <a16:creationId xmlns:a16="http://schemas.microsoft.com/office/drawing/2014/main" id="{4AFF939D-B23A-4D6B-8688-FDA6B59C8A74}"/>
              </a:ext>
            </a:extLst>
          </p:cNvPr>
          <p:cNvSpPr>
            <a:spLocks noGrp="1"/>
          </p:cNvSpPr>
          <p:nvPr>
            <p:ph idx="1"/>
          </p:nvPr>
        </p:nvSpPr>
        <p:spPr/>
        <p:txBody>
          <a:bodyPr/>
          <a:lstStyle/>
          <a:p>
            <a:r>
              <a:rPr lang="en-US" dirty="0"/>
              <a:t>SAQs comprise 20% of the Exam score</a:t>
            </a:r>
          </a:p>
          <a:p>
            <a:r>
              <a:rPr lang="en-US" dirty="0"/>
              <a:t>SAQs can be taken from different periods</a:t>
            </a:r>
          </a:p>
          <a:p>
            <a:r>
              <a:rPr lang="en-US" dirty="0"/>
              <a:t>3 questions total</a:t>
            </a:r>
          </a:p>
          <a:p>
            <a:endParaRPr lang="en-US" dirty="0"/>
          </a:p>
        </p:txBody>
      </p:sp>
    </p:spTree>
    <p:extLst>
      <p:ext uri="{BB962C8B-B14F-4D97-AF65-F5344CB8AC3E}">
        <p14:creationId xmlns:p14="http://schemas.microsoft.com/office/powerpoint/2010/main" val="2039109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A2CB-BEC6-4439-98B0-7B8CD1C28C6C}"/>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EFBF3445-5D71-4E0A-9655-C7A286E739C2}"/>
              </a:ext>
            </a:extLst>
          </p:cNvPr>
          <p:cNvSpPr>
            <a:spLocks noGrp="1"/>
          </p:cNvSpPr>
          <p:nvPr>
            <p:ph idx="1"/>
          </p:nvPr>
        </p:nvSpPr>
        <p:spPr/>
        <p:txBody>
          <a:bodyPr/>
          <a:lstStyle/>
          <a:p>
            <a:r>
              <a:rPr lang="en-US" dirty="0"/>
              <a:t>The SAQs allow students to use knowledge taught in their unique courses to answer broad questions derived from the Key Concepts, which also assess the students’ use of various historical thinking skills. “Students may employ a wide variety of evidence drawn from the particular content of their AP World History course and materials.” (</a:t>
            </a:r>
            <a:r>
              <a:rPr lang="en-US" i="1" dirty="0"/>
              <a:t>College Board)</a:t>
            </a:r>
          </a:p>
          <a:p>
            <a:endParaRPr lang="en-US" i="1" dirty="0"/>
          </a:p>
          <a:p>
            <a:endParaRPr lang="en-US" dirty="0"/>
          </a:p>
        </p:txBody>
      </p:sp>
    </p:spTree>
    <p:extLst>
      <p:ext uri="{BB962C8B-B14F-4D97-AF65-F5344CB8AC3E}">
        <p14:creationId xmlns:p14="http://schemas.microsoft.com/office/powerpoint/2010/main" val="39381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BF0D-8C63-40B4-95D2-A346E1F4DAD5}"/>
              </a:ext>
            </a:extLst>
          </p:cNvPr>
          <p:cNvSpPr>
            <a:spLocks noGrp="1"/>
          </p:cNvSpPr>
          <p:nvPr>
            <p:ph type="title"/>
          </p:nvPr>
        </p:nvSpPr>
        <p:spPr/>
        <p:txBody>
          <a:bodyPr/>
          <a:lstStyle/>
          <a:p>
            <a:r>
              <a:rPr lang="en-US" dirty="0"/>
              <a:t>How is it scored?</a:t>
            </a:r>
          </a:p>
        </p:txBody>
      </p:sp>
      <p:sp>
        <p:nvSpPr>
          <p:cNvPr id="3" name="Content Placeholder 2">
            <a:extLst>
              <a:ext uri="{FF2B5EF4-FFF2-40B4-BE49-F238E27FC236}">
                <a16:creationId xmlns:a16="http://schemas.microsoft.com/office/drawing/2014/main" id="{CB1F3232-7F8D-417E-93A3-48137871F664}"/>
              </a:ext>
            </a:extLst>
          </p:cNvPr>
          <p:cNvSpPr>
            <a:spLocks noGrp="1"/>
          </p:cNvSpPr>
          <p:nvPr>
            <p:ph idx="1"/>
          </p:nvPr>
        </p:nvSpPr>
        <p:spPr>
          <a:xfrm>
            <a:off x="838200" y="1524000"/>
            <a:ext cx="10515600" cy="4968875"/>
          </a:xfrm>
        </p:spPr>
        <p:txBody>
          <a:bodyPr>
            <a:normAutofit/>
          </a:bodyPr>
          <a:lstStyle/>
          <a:p>
            <a:r>
              <a:rPr lang="en-US" dirty="0"/>
              <a:t>Complete sentences.</a:t>
            </a:r>
          </a:p>
          <a:p>
            <a:r>
              <a:rPr lang="en-US" dirty="0"/>
              <a:t>Correct or incorrect.</a:t>
            </a:r>
          </a:p>
          <a:p>
            <a:r>
              <a:rPr lang="en-US" dirty="0"/>
              <a:t>1 point for each part = 0-3 points</a:t>
            </a:r>
          </a:p>
          <a:p>
            <a:endParaRPr lang="en-US" dirty="0"/>
          </a:p>
          <a:p>
            <a:pPr marL="0" indent="0">
              <a:buNone/>
            </a:pPr>
            <a:r>
              <a:rPr lang="en-US" dirty="0"/>
              <a:t>Tips:</a:t>
            </a:r>
          </a:p>
          <a:p>
            <a:r>
              <a:rPr lang="en-US" dirty="0"/>
              <a:t>Usually broken into 3 parts a, b, and c, but sometimes part a or part b will have 2 questions within—it always asks 3 questions—so read carefully. </a:t>
            </a:r>
          </a:p>
          <a:p>
            <a:r>
              <a:rPr lang="en-US" dirty="0"/>
              <a:t>Limited space (a one page box with 23 lines) in which to write their answers. Anything written outside of the box will not be scored.</a:t>
            </a:r>
          </a:p>
          <a:p>
            <a:endParaRPr lang="en-US" dirty="0"/>
          </a:p>
          <a:p>
            <a:endParaRPr lang="en-US" dirty="0"/>
          </a:p>
          <a:p>
            <a:endParaRPr lang="en-US" dirty="0"/>
          </a:p>
        </p:txBody>
      </p:sp>
    </p:spTree>
    <p:extLst>
      <p:ext uri="{BB962C8B-B14F-4D97-AF65-F5344CB8AC3E}">
        <p14:creationId xmlns:p14="http://schemas.microsoft.com/office/powerpoint/2010/main" val="65924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DB1E-037D-49A3-807D-872E9CB858A3}"/>
              </a:ext>
            </a:extLst>
          </p:cNvPr>
          <p:cNvSpPr>
            <a:spLocks noGrp="1"/>
          </p:cNvSpPr>
          <p:nvPr>
            <p:ph type="title"/>
          </p:nvPr>
        </p:nvSpPr>
        <p:spPr/>
        <p:txBody>
          <a:bodyPr/>
          <a:lstStyle/>
          <a:p>
            <a:r>
              <a:rPr lang="en-US" dirty="0"/>
              <a:t>More Tips</a:t>
            </a:r>
          </a:p>
        </p:txBody>
      </p:sp>
      <p:sp>
        <p:nvSpPr>
          <p:cNvPr id="3" name="Content Placeholder 2">
            <a:extLst>
              <a:ext uri="{FF2B5EF4-FFF2-40B4-BE49-F238E27FC236}">
                <a16:creationId xmlns:a16="http://schemas.microsoft.com/office/drawing/2014/main" id="{947F0A1B-635D-4541-A5EC-725724469751}"/>
              </a:ext>
            </a:extLst>
          </p:cNvPr>
          <p:cNvSpPr>
            <a:spLocks noGrp="1"/>
          </p:cNvSpPr>
          <p:nvPr>
            <p:ph idx="1"/>
          </p:nvPr>
        </p:nvSpPr>
        <p:spPr/>
        <p:txBody>
          <a:bodyPr>
            <a:normAutofit/>
          </a:bodyPr>
          <a:lstStyle/>
          <a:p>
            <a:pPr lvl="0"/>
            <a:r>
              <a:rPr lang="en-US" dirty="0"/>
              <a:t>Read question carefully. Annotate the question and rephrase the question as your topic sentence (remember no thesis sentence necessary).</a:t>
            </a:r>
          </a:p>
          <a:p>
            <a:pPr lvl="0"/>
            <a:r>
              <a:rPr lang="en-US" dirty="0"/>
              <a:t>Complete Sentences</a:t>
            </a:r>
          </a:p>
          <a:p>
            <a:pPr lvl="0"/>
            <a:r>
              <a:rPr lang="en-US" dirty="0"/>
              <a:t>Do </a:t>
            </a:r>
            <a:r>
              <a:rPr lang="en-US" b="1" dirty="0"/>
              <a:t>NOT</a:t>
            </a:r>
            <a:r>
              <a:rPr lang="en-US" dirty="0"/>
              <a:t> bullet (bullets=zero points). </a:t>
            </a:r>
          </a:p>
          <a:p>
            <a:r>
              <a:rPr lang="en-US" b="1" u="sng" dirty="0"/>
              <a:t>Does not</a:t>
            </a:r>
            <a:r>
              <a:rPr lang="en-US" u="sng" dirty="0"/>
              <a:t> </a:t>
            </a:r>
            <a:r>
              <a:rPr lang="en-US" dirty="0"/>
              <a:t>require a thesis statement</a:t>
            </a:r>
          </a:p>
          <a:p>
            <a:pPr lvl="0"/>
            <a:r>
              <a:rPr lang="en-US" dirty="0"/>
              <a:t>Students give enough information to answer the question, but not write an essay. </a:t>
            </a:r>
          </a:p>
          <a:p>
            <a:endParaRPr lang="en-US" dirty="0"/>
          </a:p>
        </p:txBody>
      </p:sp>
    </p:spTree>
    <p:extLst>
      <p:ext uri="{BB962C8B-B14F-4D97-AF65-F5344CB8AC3E}">
        <p14:creationId xmlns:p14="http://schemas.microsoft.com/office/powerpoint/2010/main" val="1337102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DB1E-037D-49A3-807D-872E9CB858A3}"/>
              </a:ext>
            </a:extLst>
          </p:cNvPr>
          <p:cNvSpPr>
            <a:spLocks noGrp="1"/>
          </p:cNvSpPr>
          <p:nvPr>
            <p:ph type="title"/>
          </p:nvPr>
        </p:nvSpPr>
        <p:spPr/>
        <p:txBody>
          <a:bodyPr/>
          <a:lstStyle/>
          <a:p>
            <a:r>
              <a:rPr lang="en-US" dirty="0"/>
              <a:t>Even More Tips</a:t>
            </a:r>
          </a:p>
        </p:txBody>
      </p:sp>
      <p:sp>
        <p:nvSpPr>
          <p:cNvPr id="3" name="Content Placeholder 2">
            <a:extLst>
              <a:ext uri="{FF2B5EF4-FFF2-40B4-BE49-F238E27FC236}">
                <a16:creationId xmlns:a16="http://schemas.microsoft.com/office/drawing/2014/main" id="{947F0A1B-635D-4541-A5EC-725724469751}"/>
              </a:ext>
            </a:extLst>
          </p:cNvPr>
          <p:cNvSpPr>
            <a:spLocks noGrp="1"/>
          </p:cNvSpPr>
          <p:nvPr>
            <p:ph idx="1"/>
          </p:nvPr>
        </p:nvSpPr>
        <p:spPr/>
        <p:txBody>
          <a:bodyPr>
            <a:normAutofit/>
          </a:bodyPr>
          <a:lstStyle/>
          <a:p>
            <a:pPr lvl="0"/>
            <a:r>
              <a:rPr lang="en-US" dirty="0"/>
              <a:t>Directly answer the question. Use the language of the prompt! (always)</a:t>
            </a:r>
          </a:p>
          <a:p>
            <a:pPr lvl="0"/>
            <a:r>
              <a:rPr lang="en-US" dirty="0"/>
              <a:t>Pay close attention to what the question is asking of you: look for key action words such as describe, analyze, identify, explain, etc.</a:t>
            </a:r>
          </a:p>
          <a:p>
            <a:pPr lvl="0"/>
            <a:r>
              <a:rPr lang="en-US" dirty="0"/>
              <a:t>Answer everything the question asks of you: you may have to do more than one thing such as “identify and explain.”</a:t>
            </a:r>
          </a:p>
          <a:p>
            <a:endParaRPr lang="en-US" dirty="0"/>
          </a:p>
        </p:txBody>
      </p:sp>
    </p:spTree>
    <p:extLst>
      <p:ext uri="{BB962C8B-B14F-4D97-AF65-F5344CB8AC3E}">
        <p14:creationId xmlns:p14="http://schemas.microsoft.com/office/powerpoint/2010/main" val="1051216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E88C9-6377-4670-B883-4252A184DD51}"/>
              </a:ext>
            </a:extLst>
          </p:cNvPr>
          <p:cNvSpPr>
            <a:spLocks noGrp="1"/>
          </p:cNvSpPr>
          <p:nvPr>
            <p:ph type="title"/>
          </p:nvPr>
        </p:nvSpPr>
        <p:spPr/>
        <p:txBody>
          <a:bodyPr/>
          <a:lstStyle/>
          <a:p>
            <a:r>
              <a:rPr lang="en-US" dirty="0"/>
              <a:t>ACE</a:t>
            </a:r>
          </a:p>
        </p:txBody>
      </p:sp>
      <p:sp>
        <p:nvSpPr>
          <p:cNvPr id="3" name="Content Placeholder 2">
            <a:extLst>
              <a:ext uri="{FF2B5EF4-FFF2-40B4-BE49-F238E27FC236}">
                <a16:creationId xmlns:a16="http://schemas.microsoft.com/office/drawing/2014/main" id="{9F858C1B-06A1-481B-9C8C-C6932E06D2EE}"/>
              </a:ext>
            </a:extLst>
          </p:cNvPr>
          <p:cNvSpPr>
            <a:spLocks noGrp="1"/>
          </p:cNvSpPr>
          <p:nvPr>
            <p:ph idx="1"/>
          </p:nvPr>
        </p:nvSpPr>
        <p:spPr/>
        <p:txBody>
          <a:bodyPr/>
          <a:lstStyle/>
          <a:p>
            <a:r>
              <a:rPr lang="en-US" b="1" dirty="0"/>
              <a:t>A</a:t>
            </a:r>
            <a:r>
              <a:rPr lang="en-US" dirty="0"/>
              <a:t>-Answer the question (this is the assertion or claim).  </a:t>
            </a:r>
            <a:br>
              <a:rPr lang="en-US" dirty="0"/>
            </a:br>
            <a:br>
              <a:rPr lang="en-US" dirty="0"/>
            </a:br>
            <a:r>
              <a:rPr lang="en-US" b="1" dirty="0"/>
              <a:t>C</a:t>
            </a:r>
            <a:r>
              <a:rPr lang="en-US" dirty="0"/>
              <a:t>—Cite </a:t>
            </a:r>
            <a:r>
              <a:rPr lang="en-US" i="1" dirty="0"/>
              <a:t>specific</a:t>
            </a:r>
            <a:r>
              <a:rPr lang="en-US" dirty="0"/>
              <a:t> factual evidence</a:t>
            </a:r>
            <a:br>
              <a:rPr lang="en-US" dirty="0"/>
            </a:br>
            <a:br>
              <a:rPr lang="en-US" dirty="0"/>
            </a:br>
            <a:r>
              <a:rPr lang="en-US" b="1" dirty="0"/>
              <a:t>E</a:t>
            </a:r>
            <a:r>
              <a:rPr lang="en-US" dirty="0"/>
              <a:t>—Explain how the evidence proves the assertion</a:t>
            </a:r>
          </a:p>
        </p:txBody>
      </p:sp>
    </p:spTree>
    <p:extLst>
      <p:ext uri="{BB962C8B-B14F-4D97-AF65-F5344CB8AC3E}">
        <p14:creationId xmlns:p14="http://schemas.microsoft.com/office/powerpoint/2010/main" val="1699741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DB808-0DFF-40E9-B7EE-D7D62FE905C6}"/>
              </a:ext>
            </a:extLst>
          </p:cNvPr>
          <p:cNvSpPr>
            <a:spLocks noGrp="1"/>
          </p:cNvSpPr>
          <p:nvPr>
            <p:ph type="title"/>
          </p:nvPr>
        </p:nvSpPr>
        <p:spPr/>
        <p:txBody>
          <a:bodyPr/>
          <a:lstStyle/>
          <a:p>
            <a:r>
              <a:rPr lang="en-US" dirty="0"/>
              <a:t>Sample SAQ</a:t>
            </a:r>
          </a:p>
        </p:txBody>
      </p:sp>
      <p:sp>
        <p:nvSpPr>
          <p:cNvPr id="3" name="Content Placeholder 2">
            <a:extLst>
              <a:ext uri="{FF2B5EF4-FFF2-40B4-BE49-F238E27FC236}">
                <a16:creationId xmlns:a16="http://schemas.microsoft.com/office/drawing/2014/main" id="{A0044BD8-D07F-4CAE-9E11-DB017B42101C}"/>
              </a:ext>
            </a:extLst>
          </p:cNvPr>
          <p:cNvSpPr>
            <a:spLocks noGrp="1"/>
          </p:cNvSpPr>
          <p:nvPr>
            <p:ph idx="1"/>
          </p:nvPr>
        </p:nvSpPr>
        <p:spPr>
          <a:xfrm>
            <a:off x="324466" y="1442166"/>
            <a:ext cx="11680722" cy="5050709"/>
          </a:xfrm>
        </p:spPr>
        <p:txBody>
          <a:bodyPr>
            <a:normAutofit lnSpcReduction="10000"/>
          </a:bodyPr>
          <a:lstStyle/>
          <a:p>
            <a:pPr marL="0" indent="0">
              <a:buNone/>
            </a:pPr>
            <a:r>
              <a:rPr lang="en-US" sz="3600" dirty="0"/>
              <a:t>The Egyptian and Mesopotamian civilizations in the first wave civilizations originated at roughly similar periods in world history, but they evolved in distinctly unique ways for difference. </a:t>
            </a:r>
          </a:p>
          <a:p>
            <a:pPr marL="457200" lvl="1" indent="0">
              <a:buNone/>
            </a:pPr>
            <a:r>
              <a:rPr lang="en-US" sz="3600" dirty="0"/>
              <a:t>A.  Identify and explain a reason for ONE difference in the Egyptian and Mesopotamian political systems.</a:t>
            </a:r>
          </a:p>
          <a:p>
            <a:pPr marL="457200" lvl="1" indent="0">
              <a:buNone/>
            </a:pPr>
            <a:r>
              <a:rPr lang="en-US" sz="3600" dirty="0"/>
              <a:t>B.  Identify and explain a reason for ONE similarity in the Egyptian and Mesopotamian political systems. </a:t>
            </a:r>
          </a:p>
          <a:p>
            <a:pPr marL="457200" lvl="1" indent="0">
              <a:buNone/>
            </a:pPr>
            <a:r>
              <a:rPr lang="en-US" sz="3600" dirty="0"/>
              <a:t>C. Identify and explain a reason for ONE difference or similarity in Egyptian and Mesopotamian culture. </a:t>
            </a:r>
          </a:p>
          <a:p>
            <a:endParaRPr lang="en-US" dirty="0"/>
          </a:p>
        </p:txBody>
      </p:sp>
    </p:spTree>
    <p:extLst>
      <p:ext uri="{BB962C8B-B14F-4D97-AF65-F5344CB8AC3E}">
        <p14:creationId xmlns:p14="http://schemas.microsoft.com/office/powerpoint/2010/main" val="843019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402</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Short Answer Questions</vt:lpstr>
      <vt:lpstr>What are SAQs?</vt:lpstr>
      <vt:lpstr>Why?</vt:lpstr>
      <vt:lpstr>How is it scored?</vt:lpstr>
      <vt:lpstr>More Tips</vt:lpstr>
      <vt:lpstr>Even More Tips</vt:lpstr>
      <vt:lpstr>ACE</vt:lpstr>
      <vt:lpstr>Sample SAQ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 Answer Questions</dc:title>
  <dc:creator>Johnny Ng</dc:creator>
  <cp:lastModifiedBy>Johnny Ng</cp:lastModifiedBy>
  <cp:revision>1</cp:revision>
  <dcterms:created xsi:type="dcterms:W3CDTF">2018-09-09T23:45:53Z</dcterms:created>
  <dcterms:modified xsi:type="dcterms:W3CDTF">2018-09-09T23:47:10Z</dcterms:modified>
</cp:coreProperties>
</file>