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4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2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0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4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5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27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ED5A-2B72-441F-AD03-A4EA5EBD195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9DBD61D-769E-4782-B877-76F6595179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4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754C-1C7F-4464-A136-E679AB047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Roman Republic (</a:t>
            </a:r>
            <a:r>
              <a:rPr lang="en-US"/>
              <a:t>509 – 44/27 BCE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DA4CB-0E54-45BF-8CBE-66E1039F8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World History</a:t>
            </a:r>
          </a:p>
        </p:txBody>
      </p:sp>
    </p:spTree>
    <p:extLst>
      <p:ext uri="{BB962C8B-B14F-4D97-AF65-F5344CB8AC3E}">
        <p14:creationId xmlns:p14="http://schemas.microsoft.com/office/powerpoint/2010/main" val="73316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B40F-ECF7-4361-988A-3775C316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Expansion (264-146)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6BBB-7DC8-4E7A-8088-7BED06CB1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" y="1771650"/>
            <a:ext cx="6419008" cy="446722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Punic Wars (264 – 146BCE)</a:t>
            </a:r>
          </a:p>
          <a:p>
            <a:pPr lvl="1"/>
            <a:r>
              <a:rPr lang="en-US" sz="2400" dirty="0"/>
              <a:t>Series of three wars between the Roman Republic and the Carthaginians (Phoenicians)</a:t>
            </a:r>
          </a:p>
          <a:p>
            <a:r>
              <a:rPr lang="en-US" sz="2800" dirty="0"/>
              <a:t>Macedonian Wars (214 - 148BCE)</a:t>
            </a:r>
          </a:p>
          <a:p>
            <a:pPr lvl="1"/>
            <a:r>
              <a:rPr lang="en-US" sz="2400" dirty="0"/>
              <a:t>Series of wars between Roman Republic and the Greek Seleucid Kingdom</a:t>
            </a:r>
          </a:p>
          <a:p>
            <a:r>
              <a:rPr lang="en-US" sz="2800" dirty="0" err="1"/>
              <a:t>Numantine</a:t>
            </a:r>
            <a:r>
              <a:rPr lang="en-US" sz="2800" dirty="0"/>
              <a:t> War (143 – 133BCE)</a:t>
            </a:r>
          </a:p>
          <a:p>
            <a:pPr lvl="1"/>
            <a:r>
              <a:rPr lang="en-US" sz="2400" dirty="0"/>
              <a:t>Rebellion amongst people of </a:t>
            </a:r>
            <a:r>
              <a:rPr lang="en-US" sz="2400" dirty="0" err="1"/>
              <a:t>Numantia</a:t>
            </a:r>
            <a:r>
              <a:rPr lang="en-US" sz="2400" dirty="0"/>
              <a:t> quelled by the Romans… but not before suffering defeat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32B43531-4699-4454-A4BF-12676BEC5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34" y="1853753"/>
            <a:ext cx="5599635" cy="4199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9C970-EF94-472D-A590-215D0C83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34" y="2174241"/>
            <a:ext cx="5664383" cy="3422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A4ABB-A61F-414D-94DB-6C1313ABB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187" y="1734292"/>
            <a:ext cx="41814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06CE-12CF-433E-A637-8D12820C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Military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3D30-EDC6-4BA1-A3EA-2E87948F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7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B01A-2E17-41D8-8127-E319E40C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5D48FC-5060-48A2-8C90-4B40BEFB7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126964"/>
              </p:ext>
            </p:extLst>
          </p:nvPr>
        </p:nvGraphicFramePr>
        <p:xfrm>
          <a:off x="162340" y="354420"/>
          <a:ext cx="11867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464">
                  <a:extLst>
                    <a:ext uri="{9D8B030D-6E8A-4147-A177-3AD203B41FA5}">
                      <a16:colId xmlns:a16="http://schemas.microsoft.com/office/drawing/2014/main" val="3255126140"/>
                    </a:ext>
                  </a:extLst>
                </a:gridCol>
                <a:gridCol w="2373464">
                  <a:extLst>
                    <a:ext uri="{9D8B030D-6E8A-4147-A177-3AD203B41FA5}">
                      <a16:colId xmlns:a16="http://schemas.microsoft.com/office/drawing/2014/main" val="1462965345"/>
                    </a:ext>
                  </a:extLst>
                </a:gridCol>
                <a:gridCol w="2373464">
                  <a:extLst>
                    <a:ext uri="{9D8B030D-6E8A-4147-A177-3AD203B41FA5}">
                      <a16:colId xmlns:a16="http://schemas.microsoft.com/office/drawing/2014/main" val="3743907932"/>
                    </a:ext>
                  </a:extLst>
                </a:gridCol>
                <a:gridCol w="2373464">
                  <a:extLst>
                    <a:ext uri="{9D8B030D-6E8A-4147-A177-3AD203B41FA5}">
                      <a16:colId xmlns:a16="http://schemas.microsoft.com/office/drawing/2014/main" val="1827106479"/>
                    </a:ext>
                  </a:extLst>
                </a:gridCol>
                <a:gridCol w="2373464">
                  <a:extLst>
                    <a:ext uri="{9D8B030D-6E8A-4147-A177-3AD203B41FA5}">
                      <a16:colId xmlns:a16="http://schemas.microsoft.com/office/drawing/2014/main" val="10371395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Important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8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Roman Consul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Roman Senate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Term (politics)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Dictator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4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Patrician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Plebian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Tribune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Law of the Twelve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4269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352119-ABF8-4710-A458-B69C1C463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79551"/>
              </p:ext>
            </p:extLst>
          </p:nvPr>
        </p:nvGraphicFramePr>
        <p:xfrm>
          <a:off x="778565" y="2392791"/>
          <a:ext cx="10634870" cy="333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4870">
                  <a:extLst>
                    <a:ext uri="{9D8B030D-6E8A-4147-A177-3AD203B41FA5}">
                      <a16:colId xmlns:a16="http://schemas.microsoft.com/office/drawing/2014/main" val="2450316863"/>
                    </a:ext>
                  </a:extLst>
                </a:gridCol>
              </a:tblGrid>
              <a:tr h="6664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Questions to Know Answers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14837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Why did Rome change from a monarchy to a republic?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47936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What is the general governmental structure of the Roman Republic?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648406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 what way do the Tribunes support the Plebeians?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409133"/>
                  </a:ext>
                </a:extLst>
              </a:tr>
              <a:tr h="6664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How do the Roman Gods affect the daily lives of Romans?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9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60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FD2A-9F68-46BE-9787-CB605818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Etruscans, Latins, and Greeks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70C18-16BD-41E0-BC5F-3DC9C1665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015732"/>
            <a:ext cx="6953250" cy="416599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Etruscans lived in northern Italy</a:t>
            </a:r>
          </a:p>
          <a:p>
            <a:pPr lvl="1"/>
            <a:r>
              <a:rPr lang="en-US" sz="3200" dirty="0"/>
              <a:t>Had their own writing system &amp; developed the archway design</a:t>
            </a:r>
          </a:p>
          <a:p>
            <a:r>
              <a:rPr lang="en-US" sz="3400" dirty="0"/>
              <a:t>Latins lived in central Italy</a:t>
            </a:r>
          </a:p>
          <a:p>
            <a:pPr lvl="1"/>
            <a:r>
              <a:rPr lang="en-US" sz="3000" dirty="0"/>
              <a:t>Origination of the mythical she-wolf character of the founding of Rome </a:t>
            </a:r>
          </a:p>
          <a:p>
            <a:r>
              <a:rPr lang="en-US" sz="3400" dirty="0"/>
              <a:t>The Greeks lived in southern Italy</a:t>
            </a:r>
          </a:p>
          <a:p>
            <a:pPr lvl="1"/>
            <a:r>
              <a:rPr lang="en-US" sz="3000" dirty="0"/>
              <a:t>Influence from Greek cultures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C8DB0-42B7-444E-843A-84827A3E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77" y="1283700"/>
            <a:ext cx="4154325" cy="2788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207E4-CEF8-4E6E-A38D-3C4D9A163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180004"/>
            <a:ext cx="4815840" cy="2391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B9BD8-4834-45FA-BBE6-C7EBB6571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733" y="0"/>
            <a:ext cx="4368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F141-665E-4FF7-B2F9-B53122FE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49" y="749013"/>
            <a:ext cx="9267825" cy="1049235"/>
          </a:xfrm>
        </p:spPr>
        <p:txBody>
          <a:bodyPr/>
          <a:lstStyle/>
          <a:p>
            <a:r>
              <a:rPr lang="en-US" dirty="0"/>
              <a:t>Formation of the Roman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520B-74BA-436F-9A31-83A2FA7E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050" y="2015732"/>
            <a:ext cx="8743950" cy="4185043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Rome was founded in 753BCE along the river Tiber</a:t>
            </a:r>
          </a:p>
          <a:p>
            <a:pPr lvl="1"/>
            <a:r>
              <a:rPr lang="en-US" sz="2800" dirty="0"/>
              <a:t>After a series of tyrannical kings, though, the people revolted and instituted a Republic rule instead in 509BCE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Republic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A government where citizens </a:t>
            </a:r>
            <a:r>
              <a:rPr lang="en-US" sz="2800" u="sng" dirty="0"/>
              <a:t>vote</a:t>
            </a:r>
            <a:r>
              <a:rPr lang="en-US" sz="2800" dirty="0"/>
              <a:t> for their leaders</a:t>
            </a:r>
          </a:p>
          <a:p>
            <a:pPr lvl="1"/>
            <a:r>
              <a:rPr lang="en-US" sz="2800" dirty="0"/>
              <a:t>In Rome, only </a:t>
            </a:r>
            <a:r>
              <a:rPr lang="en-US" sz="2800" u="sng" dirty="0"/>
              <a:t>free-born citizens </a:t>
            </a:r>
            <a:r>
              <a:rPr lang="en-US" sz="2800" dirty="0"/>
              <a:t>could vote (no women, no slaves, no children)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5DDBB-6C6B-49BE-95B9-6E5AED16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2144293"/>
            <a:ext cx="3314700" cy="165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541C8-998F-4254-AEFE-538789BBF1CA}"/>
              </a:ext>
            </a:extLst>
          </p:cNvPr>
          <p:cNvSpPr txBox="1"/>
          <p:nvPr/>
        </p:nvSpPr>
        <p:spPr>
          <a:xfrm>
            <a:off x="314326" y="3815481"/>
            <a:ext cx="2771774" cy="1225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Senatus</a:t>
            </a:r>
            <a:r>
              <a:rPr lang="en-US" i="1" dirty="0"/>
              <a:t> </a:t>
            </a:r>
            <a:r>
              <a:rPr lang="en-US" i="1" dirty="0" err="1"/>
              <a:t>PopulusQue</a:t>
            </a:r>
            <a:r>
              <a:rPr lang="en-US" i="1" dirty="0"/>
              <a:t> Romanus</a:t>
            </a:r>
          </a:p>
          <a:p>
            <a:pPr algn="ctr"/>
            <a:r>
              <a:rPr lang="en-US" i="1" dirty="0"/>
              <a:t>“The Roman Senate and It’s People”</a:t>
            </a:r>
          </a:p>
        </p:txBody>
      </p:sp>
    </p:spTree>
    <p:extLst>
      <p:ext uri="{BB962C8B-B14F-4D97-AF65-F5344CB8AC3E}">
        <p14:creationId xmlns:p14="http://schemas.microsoft.com/office/powerpoint/2010/main" val="19185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341A-6216-4C58-B41D-9B0463B7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Governmental Structure of Roman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7836-DFEF-4815-9803-3F3AEBB39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4"/>
            <a:ext cx="8523616" cy="437559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Consul</a:t>
            </a:r>
            <a:r>
              <a:rPr lang="en-US" sz="3000" dirty="0"/>
              <a:t> (x2)</a:t>
            </a:r>
          </a:p>
          <a:p>
            <a:pPr lvl="1"/>
            <a:r>
              <a:rPr lang="en-US" sz="2600" b="1" dirty="0"/>
              <a:t>Two</a:t>
            </a:r>
            <a:r>
              <a:rPr lang="en-US" sz="2600" dirty="0"/>
              <a:t> </a:t>
            </a:r>
            <a:r>
              <a:rPr lang="en-US" sz="2600" u="sng" dirty="0"/>
              <a:t>elected</a:t>
            </a:r>
            <a:r>
              <a:rPr lang="en-US" sz="2600" dirty="0"/>
              <a:t> leaders who serve </a:t>
            </a:r>
            <a:r>
              <a:rPr lang="en-US" sz="2600" b="1" dirty="0"/>
              <a:t>one-year </a:t>
            </a:r>
            <a:r>
              <a:rPr lang="en-US" sz="2600" b="1" dirty="0">
                <a:solidFill>
                  <a:srgbClr val="FF0000"/>
                </a:solidFill>
              </a:rPr>
              <a:t>terms</a:t>
            </a:r>
            <a:r>
              <a:rPr lang="en-US" sz="2600" b="1" dirty="0"/>
              <a:t> </a:t>
            </a:r>
            <a:r>
              <a:rPr lang="en-US" sz="2600" dirty="0"/>
              <a:t>(and not again for another 10 years)</a:t>
            </a:r>
          </a:p>
          <a:p>
            <a:pPr lvl="1"/>
            <a:r>
              <a:rPr lang="en-US" sz="2600" dirty="0"/>
              <a:t>Made decisions for the Republic and was leader of the Roman military</a:t>
            </a:r>
          </a:p>
          <a:p>
            <a:r>
              <a:rPr lang="en-US" sz="3000" dirty="0">
                <a:solidFill>
                  <a:srgbClr val="FF0000"/>
                </a:solidFill>
              </a:rPr>
              <a:t>Senate</a:t>
            </a:r>
          </a:p>
          <a:p>
            <a:pPr lvl="1"/>
            <a:r>
              <a:rPr lang="en-US" sz="2600" b="1" dirty="0"/>
              <a:t>300 members </a:t>
            </a:r>
            <a:r>
              <a:rPr lang="en-US" sz="2600" dirty="0"/>
              <a:t>(only </a:t>
            </a:r>
            <a:r>
              <a:rPr lang="en-US" sz="2600" u="sng" dirty="0"/>
              <a:t>citizens of Rome</a:t>
            </a:r>
            <a:r>
              <a:rPr lang="en-US" sz="2600" dirty="0"/>
              <a:t>) who serve for life</a:t>
            </a:r>
          </a:p>
          <a:p>
            <a:pPr lvl="1"/>
            <a:r>
              <a:rPr lang="en-US" sz="2600" dirty="0"/>
              <a:t>Worked on legislation and administration (creating and maintaining laws &amp; gov’t)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1DF80-A3C1-4CBB-8521-9940E47A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911" y="226898"/>
            <a:ext cx="2200978" cy="2902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7D6C3-CACD-4D64-8FB7-54F5216E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616" y="3728714"/>
            <a:ext cx="3569993" cy="2222321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29331C0-4A86-48A8-8EEA-188BD7BECE97}"/>
              </a:ext>
            </a:extLst>
          </p:cNvPr>
          <p:cNvSpPr/>
          <p:nvPr/>
        </p:nvSpPr>
        <p:spPr>
          <a:xfrm>
            <a:off x="4602479" y="100965"/>
            <a:ext cx="4891245" cy="196088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are the advantages and disadvantages of a one-year term for consuls?</a:t>
            </a:r>
          </a:p>
        </p:txBody>
      </p:sp>
    </p:spTree>
    <p:extLst>
      <p:ext uri="{BB962C8B-B14F-4D97-AF65-F5344CB8AC3E}">
        <p14:creationId xmlns:p14="http://schemas.microsoft.com/office/powerpoint/2010/main" val="22996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07CD-322E-4972-A5F5-1A2EBC8C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a time of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4DF8-2E1F-4CA5-9036-E16CBD2F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0" y="2015732"/>
            <a:ext cx="9147810" cy="345061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Dictator</a:t>
            </a:r>
          </a:p>
          <a:p>
            <a:pPr lvl="1"/>
            <a:r>
              <a:rPr lang="en-US" sz="2800" dirty="0"/>
              <a:t>A dictator has </a:t>
            </a:r>
            <a:r>
              <a:rPr lang="en-US" sz="2800" u="sng" dirty="0"/>
              <a:t>complete control </a:t>
            </a:r>
            <a:r>
              <a:rPr lang="en-US" sz="2800" dirty="0"/>
              <a:t>of all of Rome for a period of </a:t>
            </a:r>
            <a:r>
              <a:rPr lang="en-US" sz="2800" b="1" dirty="0"/>
              <a:t>6-months</a:t>
            </a:r>
            <a:r>
              <a:rPr lang="en-US" sz="2800" dirty="0"/>
              <a:t> to deal with the crisis</a:t>
            </a:r>
          </a:p>
          <a:p>
            <a:pPr lvl="1"/>
            <a:r>
              <a:rPr lang="en-US" sz="2800" dirty="0"/>
              <a:t>Dictator is </a:t>
            </a:r>
            <a:r>
              <a:rPr lang="en-US" sz="2800" u="sng" dirty="0"/>
              <a:t>chosen</a:t>
            </a:r>
            <a:r>
              <a:rPr lang="en-US" sz="2800" dirty="0"/>
              <a:t> by the Consuls, and </a:t>
            </a:r>
            <a:r>
              <a:rPr lang="en-US" sz="2800" u="sng" dirty="0"/>
              <a:t>approved</a:t>
            </a:r>
            <a:r>
              <a:rPr lang="en-US" sz="2800" dirty="0"/>
              <a:t> of by the Senate</a:t>
            </a:r>
          </a:p>
          <a:p>
            <a:r>
              <a:rPr lang="en-US" sz="3200" dirty="0"/>
              <a:t>Dictators were relatively common from 500-200BCE in the Roman Republic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30FE6-E398-41AF-BBBB-B05D2048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9" y="2015732"/>
            <a:ext cx="2476500" cy="3171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EB4DE-A742-4F4C-992B-919F16070BDE}"/>
              </a:ext>
            </a:extLst>
          </p:cNvPr>
          <p:cNvSpPr txBox="1"/>
          <p:nvPr/>
        </p:nvSpPr>
        <p:spPr>
          <a:xfrm>
            <a:off x="180824" y="5187557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Became Dictator in 49BCE</a:t>
            </a:r>
          </a:p>
        </p:txBody>
      </p:sp>
    </p:spTree>
    <p:extLst>
      <p:ext uri="{BB962C8B-B14F-4D97-AF65-F5344CB8AC3E}">
        <p14:creationId xmlns:p14="http://schemas.microsoft.com/office/powerpoint/2010/main" val="10258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F737-4181-439B-84AF-CE557BDC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 in the Roman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9374-B930-4437-B1C7-C7948807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3754"/>
            <a:ext cx="8209276" cy="4270821"/>
          </a:xfrm>
        </p:spPr>
        <p:txBody>
          <a:bodyPr>
            <a:normAutofit fontScale="55000" lnSpcReduction="20000"/>
          </a:bodyPr>
          <a:lstStyle/>
          <a:p>
            <a:r>
              <a:rPr lang="en-US" sz="4500" u="sng" dirty="0"/>
              <a:t>Inequality</a:t>
            </a:r>
            <a:r>
              <a:rPr lang="en-US" sz="4500" dirty="0"/>
              <a:t> exists in almost every society and civilization</a:t>
            </a:r>
          </a:p>
          <a:p>
            <a:pPr lvl="1"/>
            <a:r>
              <a:rPr lang="en-US" sz="4500" dirty="0"/>
              <a:t>Ex. Roman Citizens (no women, slaves, children)</a:t>
            </a:r>
          </a:p>
          <a:p>
            <a:r>
              <a:rPr lang="en-US" sz="4500" dirty="0"/>
              <a:t>Rome originally had ruling class families called Patricians</a:t>
            </a:r>
          </a:p>
          <a:p>
            <a:pPr lvl="1"/>
            <a:r>
              <a:rPr lang="en-US" sz="4500" b="1" dirty="0">
                <a:solidFill>
                  <a:srgbClr val="FF0000"/>
                </a:solidFill>
              </a:rPr>
              <a:t>Patricians</a:t>
            </a:r>
            <a:r>
              <a:rPr lang="en-US" sz="4500" dirty="0"/>
              <a:t> were typically of the wealthy class (aristocrats)</a:t>
            </a:r>
          </a:p>
          <a:p>
            <a:pPr lvl="1"/>
            <a:r>
              <a:rPr lang="en-US" sz="4500" dirty="0"/>
              <a:t>All other Roman citizens were </a:t>
            </a:r>
            <a:r>
              <a:rPr lang="en-US" sz="4500" b="1" dirty="0">
                <a:solidFill>
                  <a:srgbClr val="FF0000"/>
                </a:solidFill>
              </a:rPr>
              <a:t>Plebeians</a:t>
            </a:r>
            <a:r>
              <a:rPr lang="en-US" sz="4500" dirty="0"/>
              <a:t> (commoners)</a:t>
            </a:r>
          </a:p>
          <a:p>
            <a:r>
              <a:rPr lang="en-US" sz="4500" dirty="0"/>
              <a:t>Originally, ONLY the Patricians could be Consuls and Senators</a:t>
            </a:r>
          </a:p>
          <a:p>
            <a:pPr lvl="1"/>
            <a:r>
              <a:rPr lang="en-US" sz="4500" dirty="0"/>
              <a:t>Why is this going to lead to a conflict?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139DC-DA95-4BE2-B64D-E3CC334C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76" y="1999392"/>
            <a:ext cx="3982724" cy="3318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4E22D-9885-4FC7-9C34-A6B806A310CB}"/>
              </a:ext>
            </a:extLst>
          </p:cNvPr>
          <p:cNvSpPr txBox="1"/>
          <p:nvPr/>
        </p:nvSpPr>
        <p:spPr>
          <a:xfrm>
            <a:off x="8703059" y="5305419"/>
            <a:ext cx="2995158" cy="66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types of jobs did each class of people do?</a:t>
            </a:r>
          </a:p>
        </p:txBody>
      </p:sp>
    </p:spTree>
    <p:extLst>
      <p:ext uri="{BB962C8B-B14F-4D97-AF65-F5344CB8AC3E}">
        <p14:creationId xmlns:p14="http://schemas.microsoft.com/office/powerpoint/2010/main" val="17558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73C0-7FE2-4267-A499-38507B96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the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816E-1A4C-4E4B-9E03-F9024C04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768" y="1853754"/>
            <a:ext cx="8840511" cy="41997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If the Plebeians were all of the laborers, artisans, farmers, and soldiers, what can they do disrupt the Republic?</a:t>
            </a:r>
          </a:p>
          <a:p>
            <a:pPr lvl="1"/>
            <a:r>
              <a:rPr lang="en-US" sz="2400" dirty="0"/>
              <a:t>In 494BCE, the Plebeians went on strike: they moved out of the city of Rome to Mons </a:t>
            </a:r>
            <a:r>
              <a:rPr lang="en-US" sz="2400" dirty="0" err="1"/>
              <a:t>Sacer</a:t>
            </a:r>
            <a:r>
              <a:rPr lang="en-US" sz="2400" dirty="0"/>
              <a:t>, a hilltop nearby</a:t>
            </a:r>
          </a:p>
          <a:p>
            <a:r>
              <a:rPr lang="en-US" sz="2800" dirty="0"/>
              <a:t>To get the Plebeians to come back:</a:t>
            </a:r>
          </a:p>
          <a:p>
            <a:pPr lvl="1"/>
            <a:r>
              <a:rPr lang="en-US" sz="2400" dirty="0"/>
              <a:t>Position of </a:t>
            </a:r>
            <a:r>
              <a:rPr lang="en-US" sz="2400" b="1" dirty="0">
                <a:solidFill>
                  <a:srgbClr val="FF0000"/>
                </a:solidFill>
              </a:rPr>
              <a:t>Tribune</a:t>
            </a:r>
            <a:r>
              <a:rPr lang="en-US" sz="2400" dirty="0"/>
              <a:t> created (</a:t>
            </a:r>
            <a:r>
              <a:rPr lang="en-US" sz="2400" u="sng" dirty="0"/>
              <a:t>elected amongst the Plebeians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u="sng" dirty="0"/>
              <a:t>has veto rights </a:t>
            </a:r>
            <a:r>
              <a:rPr lang="en-US" sz="2400" dirty="0"/>
              <a:t>against Consuls, magistrates, and other Tribunes)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Law of the Twelve Tables</a:t>
            </a:r>
            <a:r>
              <a:rPr lang="en-US" sz="2400" b="1" dirty="0"/>
              <a:t> </a:t>
            </a:r>
            <a:r>
              <a:rPr lang="en-US" sz="2400" dirty="0"/>
              <a:t>(450BCE) – code of laws subject to both Plebeians and Patricians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AE0F2-7AE8-47CE-BB87-2F7A1E62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7" y="1462087"/>
            <a:ext cx="3204942" cy="3933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0C3B3-F010-4516-A416-6DAB62FF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28" y="1942338"/>
            <a:ext cx="2103119" cy="3364990"/>
          </a:xfrm>
          <a:prstGeom prst="rect">
            <a:avLst/>
          </a:prstGeom>
        </p:spPr>
      </p:pic>
      <p:pic>
        <p:nvPicPr>
          <p:cNvPr id="6" name="Picture 2" descr="Image result for law of the twelve tables">
            <a:extLst>
              <a:ext uri="{FF2B5EF4-FFF2-40B4-BE49-F238E27FC236}">
                <a16:creationId xmlns:a16="http://schemas.microsoft.com/office/drawing/2014/main" id="{F2BF67B0-4E09-4E3D-80CF-5FAB0863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9" y="2417006"/>
            <a:ext cx="2878318" cy="41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37F6-7E9B-4593-BB61-87451994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(Greek?) Gods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61C3-1622-4170-9AF0-185E336C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" y="1853754"/>
            <a:ext cx="5426768" cy="41997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Romans essentially adopted the Greek influences, especially their gods</a:t>
            </a:r>
          </a:p>
          <a:p>
            <a:r>
              <a:rPr lang="en-US" sz="2800" dirty="0"/>
              <a:t>How might the following gods affect the daily lives of the Romans?</a:t>
            </a:r>
          </a:p>
          <a:p>
            <a:pPr lvl="1"/>
            <a:r>
              <a:rPr lang="en-US" sz="2600" dirty="0"/>
              <a:t>Cupid the God of Love</a:t>
            </a:r>
          </a:p>
          <a:p>
            <a:pPr lvl="1"/>
            <a:r>
              <a:rPr lang="en-US" sz="2600" dirty="0"/>
              <a:t>Mars the God of War</a:t>
            </a:r>
          </a:p>
          <a:p>
            <a:pPr lvl="1"/>
            <a:r>
              <a:rPr lang="en-US" sz="2600" dirty="0"/>
              <a:t>Vesta the Goddess of the Hearth</a:t>
            </a:r>
          </a:p>
          <a:p>
            <a:pPr lvl="1"/>
            <a:r>
              <a:rPr lang="en-US" sz="2600" dirty="0"/>
              <a:t>Minerva the Goddess of Wisdom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CB8E8-8D07-4654-8BE0-EB86CEDB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32" y="1602159"/>
            <a:ext cx="6359032" cy="44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565</TotalTime>
  <Words>633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The Roman Republic (509 – 44/27 BCE)</vt:lpstr>
      <vt:lpstr>PowerPoint Presentation</vt:lpstr>
      <vt:lpstr>Etruscans, Latins, and Greeks</vt:lpstr>
      <vt:lpstr>Formation of the Roman Republic</vt:lpstr>
      <vt:lpstr>Governmental Structure of Roman Republic</vt:lpstr>
      <vt:lpstr>What happens in a time of crisis?</vt:lpstr>
      <vt:lpstr>Inequality in the Roman Republic</vt:lpstr>
      <vt:lpstr>Conflict of the Orders</vt:lpstr>
      <vt:lpstr>Roman (Greek?) Gods</vt:lpstr>
      <vt:lpstr>Roman Expansion (264-146)</vt:lpstr>
      <vt:lpstr>Roman Military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Republic (509 - 27BCE)</dc:title>
  <dc:creator>Johnny Ng</dc:creator>
  <cp:lastModifiedBy>Johnny Ng</cp:lastModifiedBy>
  <cp:revision>27</cp:revision>
  <dcterms:created xsi:type="dcterms:W3CDTF">2017-11-15T01:44:46Z</dcterms:created>
  <dcterms:modified xsi:type="dcterms:W3CDTF">2018-10-24T01:59:55Z</dcterms:modified>
</cp:coreProperties>
</file>