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74" r:id="rId10"/>
    <p:sldId id="263" r:id="rId11"/>
    <p:sldId id="264" r:id="rId12"/>
    <p:sldId id="275" r:id="rId13"/>
    <p:sldId id="266" r:id="rId14"/>
    <p:sldId id="267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8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4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32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20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84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5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27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26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754C-1C7F-4464-A136-E679AB047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Roman Republic (</a:t>
            </a:r>
            <a:r>
              <a:rPr lang="en-US"/>
              <a:t>509 – 44/27 BCE</a:t>
            </a:r>
            <a:r>
              <a:rPr lang="en-US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DA4CB-0E54-45BF-8CBE-66E1039F8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World History</a:t>
            </a:r>
          </a:p>
        </p:txBody>
      </p:sp>
    </p:spTree>
    <p:extLst>
      <p:ext uri="{BB962C8B-B14F-4D97-AF65-F5344CB8AC3E}">
        <p14:creationId xmlns:p14="http://schemas.microsoft.com/office/powerpoint/2010/main" val="73316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B40F-ECF7-4361-988A-3775C316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Expansion (264-146)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B6BBB-7DC8-4E7A-8088-7BED06CB1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6" y="1771650"/>
            <a:ext cx="6419008" cy="4467225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Punic Wars (264 – 146BCE)</a:t>
            </a:r>
          </a:p>
          <a:p>
            <a:pPr lvl="1"/>
            <a:r>
              <a:rPr lang="en-US" sz="2400" dirty="0"/>
              <a:t>Series of three wars between the Roman Republic and the Carthaginians (Phoenicians)</a:t>
            </a:r>
          </a:p>
          <a:p>
            <a:r>
              <a:rPr lang="en-US" sz="2800" dirty="0"/>
              <a:t>Macedonian Wars (214 - 148BCE)</a:t>
            </a:r>
          </a:p>
          <a:p>
            <a:pPr lvl="1"/>
            <a:r>
              <a:rPr lang="en-US" sz="2400" dirty="0"/>
              <a:t>Series of wars between Roman Republic and the Greek Seleucid Kingdom</a:t>
            </a:r>
          </a:p>
          <a:p>
            <a:r>
              <a:rPr lang="en-US" sz="2800" dirty="0" err="1"/>
              <a:t>Numantine</a:t>
            </a:r>
            <a:r>
              <a:rPr lang="en-US" sz="2800" dirty="0"/>
              <a:t> War (143 – 133BCE)</a:t>
            </a:r>
          </a:p>
          <a:p>
            <a:pPr lvl="1"/>
            <a:r>
              <a:rPr lang="en-US" sz="2400" dirty="0"/>
              <a:t>Rebellion amongst people of </a:t>
            </a:r>
            <a:r>
              <a:rPr lang="en-US" sz="2400" dirty="0" err="1"/>
              <a:t>Numantia</a:t>
            </a:r>
            <a:r>
              <a:rPr lang="en-US" sz="2400" dirty="0"/>
              <a:t> quelled by the Romans… but not before suffering defeat</a:t>
            </a:r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32B43531-4699-4454-A4BF-12676BEC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34" y="1853753"/>
            <a:ext cx="5599635" cy="4199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9C970-EF94-472D-A590-215D0C830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34" y="2174241"/>
            <a:ext cx="5664383" cy="342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EA4ABB-A61F-414D-94DB-6C1313AB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87" y="1734292"/>
            <a:ext cx="41814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06CE-12CF-433E-A637-8D12820C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Military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43D30-EDC6-4BA1-A3EA-2E87948F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3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01A-2E17-41D8-8127-E319E40C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5D48FC-5060-48A2-8C90-4B40BEFB7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709529"/>
              </p:ext>
            </p:extLst>
          </p:nvPr>
        </p:nvGraphicFramePr>
        <p:xfrm>
          <a:off x="162340" y="354420"/>
          <a:ext cx="1186732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464">
                  <a:extLst>
                    <a:ext uri="{9D8B030D-6E8A-4147-A177-3AD203B41FA5}">
                      <a16:colId xmlns:a16="http://schemas.microsoft.com/office/drawing/2014/main" val="3255126140"/>
                    </a:ext>
                  </a:extLst>
                </a:gridCol>
                <a:gridCol w="2721996">
                  <a:extLst>
                    <a:ext uri="{9D8B030D-6E8A-4147-A177-3AD203B41FA5}">
                      <a16:colId xmlns:a16="http://schemas.microsoft.com/office/drawing/2014/main" val="1462965345"/>
                    </a:ext>
                  </a:extLst>
                </a:gridCol>
                <a:gridCol w="2024932">
                  <a:extLst>
                    <a:ext uri="{9D8B030D-6E8A-4147-A177-3AD203B41FA5}">
                      <a16:colId xmlns:a16="http://schemas.microsoft.com/office/drawing/2014/main" val="3743907932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827106479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0371395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Important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78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Tiberius Gracchi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Veto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Servile Wars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First Triumvirate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Idles of 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4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Octavian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Second Triumvirate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696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352119-ABF8-4710-A458-B69C1C463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349955"/>
              </p:ext>
            </p:extLst>
          </p:nvPr>
        </p:nvGraphicFramePr>
        <p:xfrm>
          <a:off x="778565" y="2392791"/>
          <a:ext cx="10634870" cy="361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4870">
                  <a:extLst>
                    <a:ext uri="{9D8B030D-6E8A-4147-A177-3AD203B41FA5}">
                      <a16:colId xmlns:a16="http://schemas.microsoft.com/office/drawing/2014/main" val="2450316863"/>
                    </a:ext>
                  </a:extLst>
                </a:gridCol>
              </a:tblGrid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Questions to Know Answers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14837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Why can it be said that the murder of Tiberius Gracchi was the beginning of the end of the Roman Republic?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24793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How does Julius Caesar’s assassination lead to the end of the Republic?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4840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is the relationship between Julius Caesar and Octavian?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409133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094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8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E91B6-6AD7-4C3F-8249-A2C380D3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Tiberius Gracchus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9D267-92CE-4851-8F3C-3BBD280B8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6" y="2171700"/>
            <a:ext cx="8753474" cy="3790950"/>
          </a:xfrm>
        </p:spPr>
        <p:txBody>
          <a:bodyPr>
            <a:normAutofit/>
          </a:bodyPr>
          <a:lstStyle/>
          <a:p>
            <a:r>
              <a:rPr lang="en-US" sz="2400" dirty="0"/>
              <a:t>Grew up as an upper-class Plebian with a notable family (his father was a war hero and his mother is related to another war hero)</a:t>
            </a:r>
          </a:p>
          <a:p>
            <a:r>
              <a:rPr lang="en-US" sz="2400" dirty="0"/>
              <a:t>Fought in the Third Punic War and was himself a war hero</a:t>
            </a:r>
          </a:p>
          <a:p>
            <a:r>
              <a:rPr lang="en-US" sz="2400" dirty="0"/>
              <a:t>Sent to fight the </a:t>
            </a:r>
            <a:r>
              <a:rPr lang="en-US" sz="2400" dirty="0" err="1"/>
              <a:t>Numantine</a:t>
            </a:r>
            <a:r>
              <a:rPr lang="en-US" sz="2400" dirty="0"/>
              <a:t> War under a weak military commander in 136BCE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err="1"/>
              <a:t>Numantians</a:t>
            </a:r>
            <a:r>
              <a:rPr lang="en-US" sz="2000" dirty="0"/>
              <a:t> defeated the Romans</a:t>
            </a:r>
          </a:p>
          <a:p>
            <a:pPr lvl="1"/>
            <a:r>
              <a:rPr lang="en-US" sz="2000" dirty="0"/>
              <a:t>Tiberius negotiated a treaty which saves the lives of the Roman soldiers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BB0B2-1BD0-477A-8E15-DF68BFB7E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491" y="48647"/>
            <a:ext cx="1990725" cy="200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252F6-9B6E-4CD6-A910-E98E5EA51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821" y="2609626"/>
            <a:ext cx="22479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8F8BB-78F9-4322-9EB3-AB48B6CE5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Tiberius Gracchus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68FF7-7808-45BF-8548-8AD098B1E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2015732"/>
            <a:ext cx="7887791" cy="403774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When Tiberius returns, he faced a senate that saw him as a coward and disregarded the treaty</a:t>
            </a:r>
          </a:p>
          <a:p>
            <a:pPr lvl="1"/>
            <a:r>
              <a:rPr lang="en-US" sz="2400" dirty="0"/>
              <a:t>They ruined his family’s good name</a:t>
            </a:r>
          </a:p>
          <a:p>
            <a:r>
              <a:rPr lang="en-US" sz="2800" dirty="0"/>
              <a:t>The Plebeians strongly favored him, though</a:t>
            </a:r>
          </a:p>
          <a:p>
            <a:pPr lvl="1"/>
            <a:r>
              <a:rPr lang="en-US" sz="2400" dirty="0"/>
              <a:t>Brought the soldiers back</a:t>
            </a:r>
          </a:p>
          <a:p>
            <a:pPr lvl="1"/>
            <a:r>
              <a:rPr lang="en-US" sz="2400" dirty="0"/>
              <a:t>He tried to use his influence to help poor soldiers’ families</a:t>
            </a:r>
          </a:p>
          <a:p>
            <a:r>
              <a:rPr lang="en-US" sz="2800" dirty="0"/>
              <a:t>Realizes that a major problem for the people is the issue of land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9B62E-80DD-45F1-901F-C72EB305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491" y="48647"/>
            <a:ext cx="1990725" cy="2001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7EE6AD-86EE-4521-807D-214FB9FED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" y="2757170"/>
            <a:ext cx="4165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C0B0-FEEA-4166-8B38-27AE70E9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Tiberius Gracchus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7D91B-6692-44ED-9A9C-DC884D75C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15732"/>
            <a:ext cx="8714188" cy="396596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Land Reform proposal introduced</a:t>
            </a:r>
          </a:p>
          <a:p>
            <a:pPr lvl="1"/>
            <a:r>
              <a:rPr lang="en-US" sz="2400" dirty="0"/>
              <a:t>Give land back to citizens without land (lower and middle class Romans)</a:t>
            </a:r>
          </a:p>
          <a:p>
            <a:r>
              <a:rPr lang="en-US" sz="2800" dirty="0"/>
              <a:t>Vetoed by another Tribune (Marcus Octavius)</a:t>
            </a:r>
          </a:p>
          <a:p>
            <a:pPr lvl="1"/>
            <a:r>
              <a:rPr lang="en-US" sz="2400" dirty="0"/>
              <a:t>Veto war leading to a halt in Roman government</a:t>
            </a:r>
          </a:p>
          <a:p>
            <a:pPr lvl="1"/>
            <a:r>
              <a:rPr lang="en-US" sz="2400" dirty="0"/>
              <a:t>Octavius removed from office and land reform passes</a:t>
            </a:r>
          </a:p>
          <a:p>
            <a:r>
              <a:rPr lang="en-US" sz="2800" dirty="0"/>
              <a:t>Tiberius applies to be re-elected as Tribune (illegal action)</a:t>
            </a:r>
          </a:p>
          <a:p>
            <a:pPr lvl="1"/>
            <a:r>
              <a:rPr lang="en-US" sz="2400" dirty="0"/>
              <a:t>Senators had enough and Tiberius was beaten to death by the Senate </a:t>
            </a:r>
          </a:p>
        </p:txBody>
      </p:sp>
      <p:pic>
        <p:nvPicPr>
          <p:cNvPr id="1026" name="Picture 2" descr="Image result for veto">
            <a:extLst>
              <a:ext uri="{FF2B5EF4-FFF2-40B4-BE49-F238E27FC236}">
                <a16:creationId xmlns:a16="http://schemas.microsoft.com/office/drawing/2014/main" id="{440E94CE-104A-4FCC-8259-AA897894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189" y="823781"/>
            <a:ext cx="3445380" cy="20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8BA2E-6259-4344-A40F-218F41FD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03" y="3190528"/>
            <a:ext cx="3412951" cy="31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6606-FB10-4068-95B9-925B6BA6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 Issues of Roman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232ED-529D-4377-9823-503EB83EF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486" y="1943100"/>
            <a:ext cx="8004514" cy="4229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Gaius Gracchus (like his brother) attempted reforms for the poor as a Tribune</a:t>
            </a:r>
          </a:p>
          <a:p>
            <a:pPr lvl="1"/>
            <a:r>
              <a:rPr lang="en-US" dirty="0"/>
              <a:t>Became tribune twice, but lost the third time</a:t>
            </a:r>
          </a:p>
          <a:p>
            <a:pPr lvl="1"/>
            <a:r>
              <a:rPr lang="en-US" dirty="0"/>
              <a:t>His supporters rioted and the Roman army killed Gaius’ supporters. Gaius kills himself</a:t>
            </a:r>
          </a:p>
          <a:p>
            <a:r>
              <a:rPr lang="en-US" dirty="0"/>
              <a:t>Servile Wars (135 BCE – 71 BCE)</a:t>
            </a:r>
          </a:p>
          <a:p>
            <a:pPr lvl="1"/>
            <a:r>
              <a:rPr lang="en-US" dirty="0"/>
              <a:t>A series of three slave revolts/wars </a:t>
            </a:r>
          </a:p>
          <a:p>
            <a:r>
              <a:rPr lang="en-US" dirty="0"/>
              <a:t>The First Triumvirate (59 BCE)</a:t>
            </a:r>
          </a:p>
          <a:p>
            <a:pPr lvl="1"/>
            <a:r>
              <a:rPr lang="en-US" dirty="0"/>
              <a:t>A political alliance between three powerful Generals of Rome (Julius Caesar, Pompey the Great, and Marcus </a:t>
            </a:r>
            <a:r>
              <a:rPr lang="en-US" dirty="0" err="1"/>
              <a:t>Licinius</a:t>
            </a:r>
            <a:r>
              <a:rPr lang="en-US" dirty="0"/>
              <a:t> Crassus)</a:t>
            </a:r>
          </a:p>
          <a:p>
            <a:pPr lvl="1"/>
            <a:r>
              <a:rPr lang="en-US" dirty="0"/>
              <a:t>United to overstep the power of the Senate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ABFA5-E662-4EB3-B08E-3D7A23CD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9" y="1743047"/>
            <a:ext cx="3986213" cy="2526667"/>
          </a:xfrm>
          <a:prstGeom prst="rect">
            <a:avLst/>
          </a:prstGeom>
        </p:spPr>
      </p:pic>
      <p:pic>
        <p:nvPicPr>
          <p:cNvPr id="2052" name="Picture 4" descr="Image result for im spartacus">
            <a:extLst>
              <a:ext uri="{FF2B5EF4-FFF2-40B4-BE49-F238E27FC236}">
                <a16:creationId xmlns:a16="http://schemas.microsoft.com/office/drawing/2014/main" id="{AB089BF8-397D-496B-B583-9C42755C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9" y="2565384"/>
            <a:ext cx="2984531" cy="298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first triumvirate">
            <a:extLst>
              <a:ext uri="{FF2B5EF4-FFF2-40B4-BE49-F238E27FC236}">
                <a16:creationId xmlns:a16="http://schemas.microsoft.com/office/drawing/2014/main" id="{BF377414-61FE-4A62-933A-ADFA4BA2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" y="4552950"/>
            <a:ext cx="4164657" cy="19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43974-BF7E-41D9-8AB0-792DD875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5716284" cy="1049235"/>
          </a:xfrm>
        </p:spPr>
        <p:txBody>
          <a:bodyPr/>
          <a:lstStyle/>
          <a:p>
            <a:r>
              <a:rPr lang="en-US" dirty="0"/>
              <a:t>Caesar’s Civil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5F0B3-7318-493D-9D05-F6D33A56D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1" y="2015732"/>
            <a:ext cx="6511195" cy="403774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Marcus </a:t>
            </a:r>
            <a:r>
              <a:rPr lang="en-US" sz="2800" dirty="0" err="1"/>
              <a:t>Licinius</a:t>
            </a:r>
            <a:r>
              <a:rPr lang="en-US" sz="2800" dirty="0"/>
              <a:t> Crassus dies in 53BCE</a:t>
            </a:r>
          </a:p>
          <a:p>
            <a:pPr lvl="1"/>
            <a:r>
              <a:rPr lang="en-US" sz="2400" dirty="0"/>
              <a:t>Who strong military generals vying for power? What could go wrong?</a:t>
            </a:r>
          </a:p>
          <a:p>
            <a:r>
              <a:rPr lang="en-US" sz="2800" dirty="0"/>
              <a:t>The Great Roman Civil War (49 BCE)</a:t>
            </a:r>
          </a:p>
          <a:p>
            <a:pPr lvl="1"/>
            <a:r>
              <a:rPr lang="en-US" sz="2400" dirty="0"/>
              <a:t>Caesar brings his army across the Rubicon</a:t>
            </a:r>
          </a:p>
          <a:p>
            <a:pPr lvl="2"/>
            <a:r>
              <a:rPr lang="en-US" sz="2000" dirty="0"/>
              <a:t>Mark Antony (General and Tribune) at his side</a:t>
            </a:r>
          </a:p>
          <a:p>
            <a:r>
              <a:rPr lang="en-US" sz="2400" dirty="0"/>
              <a:t>Julius Caesar was a Consul during 48, 46, and 44 BCE (he was also consul in 59BCE)</a:t>
            </a:r>
          </a:p>
          <a:p>
            <a:pPr lvl="1"/>
            <a:r>
              <a:rPr lang="en-US" sz="2200" dirty="0"/>
              <a:t>Became Dictator for life on February of 44 BCE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A8E6C-FF7C-4339-A28F-3CF3D7D20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346" y="3238141"/>
            <a:ext cx="5109303" cy="3532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1F053-E71A-4D5A-BF5A-86B723BF4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863" y="-15686"/>
            <a:ext cx="4672267" cy="3238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8B522-43BB-4EEA-B024-B29DA58D3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683" y="4248785"/>
            <a:ext cx="19526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BBE4-62E6-4F45-887C-A5D2EC86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Ides of March &amp; the End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13313-5205-4E81-A574-C58FB8E26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408" y="1788106"/>
            <a:ext cx="7707591" cy="4500880"/>
          </a:xfrm>
        </p:spPr>
        <p:txBody>
          <a:bodyPr>
            <a:normAutofit/>
          </a:bodyPr>
          <a:lstStyle/>
          <a:p>
            <a:r>
              <a:rPr lang="en-US" sz="2400" dirty="0"/>
              <a:t>Julius Caesar was a Dictator for Life… for 1 month only</a:t>
            </a:r>
          </a:p>
          <a:p>
            <a:pPr lvl="1"/>
            <a:r>
              <a:rPr lang="en-US" sz="2000" dirty="0"/>
              <a:t>On March 15</a:t>
            </a:r>
            <a:r>
              <a:rPr lang="en-US" sz="2000" baseline="30000" dirty="0"/>
              <a:t>th</a:t>
            </a:r>
            <a:r>
              <a:rPr lang="en-US" sz="2000" dirty="0"/>
              <a:t> (the Ides), Julius was invited to meet with the Senate, only to have them murder him as he arrived</a:t>
            </a:r>
          </a:p>
          <a:p>
            <a:pPr lvl="1"/>
            <a:r>
              <a:rPr lang="en-US" sz="2000" dirty="0"/>
              <a:t>“Beware the Ides of March”</a:t>
            </a:r>
          </a:p>
          <a:p>
            <a:pPr lvl="1"/>
            <a:r>
              <a:rPr lang="en-US" sz="2000" dirty="0"/>
              <a:t>“Et </a:t>
            </a:r>
            <a:r>
              <a:rPr lang="en-US" sz="2000" dirty="0" err="1"/>
              <a:t>tu</a:t>
            </a:r>
            <a:r>
              <a:rPr lang="en-US" sz="2000" dirty="0"/>
              <a:t>, Brute?”</a:t>
            </a:r>
          </a:p>
          <a:p>
            <a:r>
              <a:rPr lang="en-US" sz="2400" dirty="0"/>
              <a:t>A series of civil wars followed for the power of Rome</a:t>
            </a:r>
          </a:p>
          <a:p>
            <a:pPr lvl="1"/>
            <a:r>
              <a:rPr lang="en-US" sz="2000" dirty="0"/>
              <a:t>A Second Triumvirate is formed in 43 BCE: </a:t>
            </a:r>
          </a:p>
          <a:p>
            <a:pPr lvl="2"/>
            <a:r>
              <a:rPr lang="en-US" sz="1800" dirty="0"/>
              <a:t>Octavian (grandnephew of Julius)</a:t>
            </a:r>
          </a:p>
          <a:p>
            <a:pPr lvl="2"/>
            <a:r>
              <a:rPr lang="en-US" sz="1800" dirty="0"/>
              <a:t>Mark Antony (trusted general)</a:t>
            </a:r>
          </a:p>
          <a:p>
            <a:pPr lvl="2"/>
            <a:r>
              <a:rPr lang="en-US" sz="1800" dirty="0"/>
              <a:t>Marcus Lepidus (military commander)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7B01C-91F6-46C8-A0D6-77F1C108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7" y="1718007"/>
            <a:ext cx="4187433" cy="2200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59721-DA31-4456-9826-AE523ECD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02" y="2647432"/>
            <a:ext cx="3952240" cy="2542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FA713-DACA-450D-A202-1D295736E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365" y="4038546"/>
            <a:ext cx="4626773" cy="255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01A-2E17-41D8-8127-E319E40C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5D48FC-5060-48A2-8C90-4B40BEFB7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126964"/>
              </p:ext>
            </p:extLst>
          </p:nvPr>
        </p:nvGraphicFramePr>
        <p:xfrm>
          <a:off x="162340" y="354420"/>
          <a:ext cx="1186732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464">
                  <a:extLst>
                    <a:ext uri="{9D8B030D-6E8A-4147-A177-3AD203B41FA5}">
                      <a16:colId xmlns:a16="http://schemas.microsoft.com/office/drawing/2014/main" val="3255126140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462965345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3743907932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827106479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0371395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Important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78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Roman Consul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Roman Senate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Term (politics)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Dictator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4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Patrician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Plebian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Tribune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Law of the Twelve Tables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696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352119-ABF8-4710-A458-B69C1C463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79551"/>
              </p:ext>
            </p:extLst>
          </p:nvPr>
        </p:nvGraphicFramePr>
        <p:xfrm>
          <a:off x="778565" y="2392791"/>
          <a:ext cx="10634870" cy="3332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4870">
                  <a:extLst>
                    <a:ext uri="{9D8B030D-6E8A-4147-A177-3AD203B41FA5}">
                      <a16:colId xmlns:a16="http://schemas.microsoft.com/office/drawing/2014/main" val="2450316863"/>
                    </a:ext>
                  </a:extLst>
                </a:gridCol>
              </a:tblGrid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Questions to Know Answers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14837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Why did Rome change from a monarchy to a republic?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24793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What is the general governmental structure of the Roman Republic?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4840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 what way do the Tribunes support the Plebeians?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409133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How do the Roman Gods affect the daily lives of Romans?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094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600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FD2A-9F68-46BE-9787-CB605818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Etruscans, Latins, and Greeks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0C18-16BD-41E0-BC5F-3DC9C166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015732"/>
            <a:ext cx="6953250" cy="4165993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Etruscans lived in northern Italy</a:t>
            </a:r>
          </a:p>
          <a:p>
            <a:pPr lvl="1"/>
            <a:r>
              <a:rPr lang="en-US" sz="3200" dirty="0"/>
              <a:t>Had their own writing system &amp; developed the archway design</a:t>
            </a:r>
          </a:p>
          <a:p>
            <a:r>
              <a:rPr lang="en-US" sz="3400" dirty="0"/>
              <a:t>Latins lived in central Italy</a:t>
            </a:r>
          </a:p>
          <a:p>
            <a:pPr lvl="1"/>
            <a:r>
              <a:rPr lang="en-US" sz="3000" dirty="0"/>
              <a:t>Origination of the mythical she-wolf character of the founding of Rome </a:t>
            </a:r>
          </a:p>
          <a:p>
            <a:r>
              <a:rPr lang="en-US" sz="3400" dirty="0"/>
              <a:t>The Greeks lived in southern Italy</a:t>
            </a:r>
          </a:p>
          <a:p>
            <a:pPr lvl="1"/>
            <a:r>
              <a:rPr lang="en-US" sz="3000" dirty="0"/>
              <a:t>Influence from Greek cultures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C8DB0-42B7-444E-843A-84827A3E2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477" y="1283700"/>
            <a:ext cx="4154325" cy="2788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207E4-CEF8-4E6E-A38D-3C4D9A163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4180004"/>
            <a:ext cx="4815840" cy="239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B9BD8-4834-45FA-BBE6-C7EBB6571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733" y="0"/>
            <a:ext cx="436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F141-665E-4FF7-B2F9-B53122FE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9" y="749013"/>
            <a:ext cx="9267825" cy="1049235"/>
          </a:xfrm>
        </p:spPr>
        <p:txBody>
          <a:bodyPr/>
          <a:lstStyle/>
          <a:p>
            <a:r>
              <a:rPr lang="en-US" dirty="0"/>
              <a:t>Formation of the Roman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4520B-74BA-436F-9A31-83A2FA7E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050" y="2015732"/>
            <a:ext cx="8743950" cy="4185043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Rome was founded in 753BCE along the river Tiber</a:t>
            </a:r>
          </a:p>
          <a:p>
            <a:pPr lvl="1"/>
            <a:r>
              <a:rPr lang="en-US" sz="2800" dirty="0"/>
              <a:t>After a series of tyrannical kings, though, the people revolted and instituted a Republic rule instead in 509BCE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Republic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A government where citizens </a:t>
            </a:r>
            <a:r>
              <a:rPr lang="en-US" sz="2800" u="sng" dirty="0"/>
              <a:t>vote</a:t>
            </a:r>
            <a:r>
              <a:rPr lang="en-US" sz="2800" dirty="0"/>
              <a:t> for their leaders</a:t>
            </a:r>
          </a:p>
          <a:p>
            <a:pPr lvl="1"/>
            <a:r>
              <a:rPr lang="en-US" sz="2800" dirty="0"/>
              <a:t>In Rome, only </a:t>
            </a:r>
            <a:r>
              <a:rPr lang="en-US" sz="2800" u="sng" dirty="0"/>
              <a:t>free-born citizens </a:t>
            </a:r>
            <a:r>
              <a:rPr lang="en-US" sz="2800" dirty="0"/>
              <a:t>could vote (no women, no slaves, no children)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5DDBB-6C6B-49BE-95B9-6E5AED16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2144293"/>
            <a:ext cx="3314700" cy="165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541C8-998F-4254-AEFE-538789BBF1CA}"/>
              </a:ext>
            </a:extLst>
          </p:cNvPr>
          <p:cNvSpPr txBox="1"/>
          <p:nvPr/>
        </p:nvSpPr>
        <p:spPr>
          <a:xfrm>
            <a:off x="314326" y="3815481"/>
            <a:ext cx="2771774" cy="1225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Senatus</a:t>
            </a:r>
            <a:r>
              <a:rPr lang="en-US" i="1" dirty="0"/>
              <a:t> </a:t>
            </a:r>
            <a:r>
              <a:rPr lang="en-US" i="1" dirty="0" err="1"/>
              <a:t>PopulusQue</a:t>
            </a:r>
            <a:r>
              <a:rPr lang="en-US" i="1" dirty="0"/>
              <a:t> Romanus</a:t>
            </a:r>
          </a:p>
          <a:p>
            <a:pPr algn="ctr"/>
            <a:r>
              <a:rPr lang="en-US" i="1" dirty="0"/>
              <a:t>“The Roman Senate and It’s People”</a:t>
            </a:r>
          </a:p>
        </p:txBody>
      </p:sp>
    </p:spTree>
    <p:extLst>
      <p:ext uri="{BB962C8B-B14F-4D97-AF65-F5344CB8AC3E}">
        <p14:creationId xmlns:p14="http://schemas.microsoft.com/office/powerpoint/2010/main" val="19185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341A-6216-4C58-B41D-9B0463B7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Governmental Structure of Roman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7836-DFEF-4815-9803-3F3AEBB39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3754"/>
            <a:ext cx="8523616" cy="437559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Consul</a:t>
            </a:r>
            <a:r>
              <a:rPr lang="en-US" sz="3000" dirty="0"/>
              <a:t> (x2)</a:t>
            </a:r>
          </a:p>
          <a:p>
            <a:pPr lvl="1"/>
            <a:r>
              <a:rPr lang="en-US" sz="2600" b="1" dirty="0"/>
              <a:t>Two</a:t>
            </a:r>
            <a:r>
              <a:rPr lang="en-US" sz="2600" dirty="0"/>
              <a:t> </a:t>
            </a:r>
            <a:r>
              <a:rPr lang="en-US" sz="2600" u="sng" dirty="0"/>
              <a:t>elected</a:t>
            </a:r>
            <a:r>
              <a:rPr lang="en-US" sz="2600" dirty="0"/>
              <a:t> leaders who serve </a:t>
            </a:r>
            <a:r>
              <a:rPr lang="en-US" sz="2600" b="1" dirty="0"/>
              <a:t>one-year </a:t>
            </a:r>
            <a:r>
              <a:rPr lang="en-US" sz="2600" b="1" dirty="0">
                <a:solidFill>
                  <a:srgbClr val="FF0000"/>
                </a:solidFill>
              </a:rPr>
              <a:t>terms</a:t>
            </a:r>
            <a:r>
              <a:rPr lang="en-US" sz="2600" b="1" dirty="0"/>
              <a:t> </a:t>
            </a:r>
            <a:r>
              <a:rPr lang="en-US" sz="2600" dirty="0"/>
              <a:t>(and not again for another 10 years)</a:t>
            </a:r>
          </a:p>
          <a:p>
            <a:pPr lvl="1"/>
            <a:r>
              <a:rPr lang="en-US" sz="2600" dirty="0"/>
              <a:t>Made decisions for the Republic and was leader of the Roman military</a:t>
            </a:r>
          </a:p>
          <a:p>
            <a:r>
              <a:rPr lang="en-US" sz="3000" dirty="0">
                <a:solidFill>
                  <a:srgbClr val="FF0000"/>
                </a:solidFill>
              </a:rPr>
              <a:t>Senate</a:t>
            </a:r>
          </a:p>
          <a:p>
            <a:pPr lvl="1"/>
            <a:r>
              <a:rPr lang="en-US" sz="2600" b="1" dirty="0"/>
              <a:t>300 members </a:t>
            </a:r>
            <a:r>
              <a:rPr lang="en-US" sz="2600" dirty="0"/>
              <a:t>(only </a:t>
            </a:r>
            <a:r>
              <a:rPr lang="en-US" sz="2600" u="sng" dirty="0"/>
              <a:t>citizens of Rome</a:t>
            </a:r>
            <a:r>
              <a:rPr lang="en-US" sz="2600" dirty="0"/>
              <a:t>) who serve for life</a:t>
            </a:r>
          </a:p>
          <a:p>
            <a:pPr lvl="1"/>
            <a:r>
              <a:rPr lang="en-US" sz="2600" dirty="0"/>
              <a:t>Worked on legislation and administration (creating and maintaining laws &amp; gov’t)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1DF80-A3C1-4CBB-8521-9940E47A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911" y="226898"/>
            <a:ext cx="2200978" cy="2902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7D6C3-CACD-4D64-8FB7-54F5216E9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16" y="3728714"/>
            <a:ext cx="3569993" cy="222232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29331C0-4A86-48A8-8EEA-188BD7BECE97}"/>
              </a:ext>
            </a:extLst>
          </p:cNvPr>
          <p:cNvSpPr/>
          <p:nvPr/>
        </p:nvSpPr>
        <p:spPr>
          <a:xfrm>
            <a:off x="4602479" y="100965"/>
            <a:ext cx="4891245" cy="196088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What are the advantages and disadvantages of a one-year term for consuls?</a:t>
            </a:r>
          </a:p>
        </p:txBody>
      </p:sp>
    </p:spTree>
    <p:extLst>
      <p:ext uri="{BB962C8B-B14F-4D97-AF65-F5344CB8AC3E}">
        <p14:creationId xmlns:p14="http://schemas.microsoft.com/office/powerpoint/2010/main" val="22996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07CD-322E-4972-A5F5-1A2EBC8C7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in a time of crisis?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04DF8-2E1F-4CA5-9036-E16CBD2F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0" y="2015732"/>
            <a:ext cx="9147810" cy="345061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Dictator</a:t>
            </a:r>
          </a:p>
          <a:p>
            <a:pPr lvl="1"/>
            <a:r>
              <a:rPr lang="en-US" sz="2800" dirty="0"/>
              <a:t>A dictator has </a:t>
            </a:r>
            <a:r>
              <a:rPr lang="en-US" sz="2800" u="sng" dirty="0"/>
              <a:t>complete control </a:t>
            </a:r>
            <a:r>
              <a:rPr lang="en-US" sz="2800" dirty="0"/>
              <a:t>of all of Rome for a period of </a:t>
            </a:r>
            <a:r>
              <a:rPr lang="en-US" sz="2800" b="1" dirty="0"/>
              <a:t>6-months</a:t>
            </a:r>
            <a:r>
              <a:rPr lang="en-US" sz="2800" dirty="0"/>
              <a:t> to deal with the crisis</a:t>
            </a:r>
          </a:p>
          <a:p>
            <a:pPr lvl="1"/>
            <a:r>
              <a:rPr lang="en-US" sz="2800" dirty="0"/>
              <a:t>Dictator is </a:t>
            </a:r>
            <a:r>
              <a:rPr lang="en-US" sz="2800" u="sng" dirty="0"/>
              <a:t>chosen</a:t>
            </a:r>
            <a:r>
              <a:rPr lang="en-US" sz="2800" dirty="0"/>
              <a:t> by the Consuls, and </a:t>
            </a:r>
            <a:r>
              <a:rPr lang="en-US" sz="2800" u="sng" dirty="0"/>
              <a:t>approved</a:t>
            </a:r>
            <a:r>
              <a:rPr lang="en-US" sz="2800" dirty="0"/>
              <a:t> of by the Senate</a:t>
            </a:r>
          </a:p>
          <a:p>
            <a:r>
              <a:rPr lang="en-US" sz="3200" dirty="0"/>
              <a:t>Dictators were relatively common from 500-200BCE in the Roman Republic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430FE6-E398-41AF-BBBB-B05D20488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9" y="2015732"/>
            <a:ext cx="2476500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EB4DE-A742-4F4C-992B-919F16070BDE}"/>
              </a:ext>
            </a:extLst>
          </p:cNvPr>
          <p:cNvSpPr txBox="1"/>
          <p:nvPr/>
        </p:nvSpPr>
        <p:spPr>
          <a:xfrm>
            <a:off x="180824" y="5187557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Became Dictator in 49BCE</a:t>
            </a:r>
          </a:p>
        </p:txBody>
      </p:sp>
    </p:spTree>
    <p:extLst>
      <p:ext uri="{BB962C8B-B14F-4D97-AF65-F5344CB8AC3E}">
        <p14:creationId xmlns:p14="http://schemas.microsoft.com/office/powerpoint/2010/main" val="10258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6F737-4181-439B-84AF-CE557BDC9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Inequality in the Roman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E9374-B930-4437-B1C7-C7948807D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3754"/>
            <a:ext cx="8209276" cy="4270821"/>
          </a:xfrm>
        </p:spPr>
        <p:txBody>
          <a:bodyPr>
            <a:normAutofit fontScale="55000" lnSpcReduction="20000"/>
          </a:bodyPr>
          <a:lstStyle/>
          <a:p>
            <a:r>
              <a:rPr lang="en-US" sz="4500" u="sng" dirty="0"/>
              <a:t>Inequality</a:t>
            </a:r>
            <a:r>
              <a:rPr lang="en-US" sz="4500" dirty="0"/>
              <a:t> exists in almost every society and civilization</a:t>
            </a:r>
          </a:p>
          <a:p>
            <a:pPr lvl="1"/>
            <a:r>
              <a:rPr lang="en-US" sz="4500" dirty="0"/>
              <a:t>Ex. Roman Citizens (no women, slaves, children)</a:t>
            </a:r>
          </a:p>
          <a:p>
            <a:r>
              <a:rPr lang="en-US" sz="4500" dirty="0"/>
              <a:t>Rome originally had ruling class families called Patricians</a:t>
            </a:r>
          </a:p>
          <a:p>
            <a:pPr lvl="1"/>
            <a:r>
              <a:rPr lang="en-US" sz="4500" b="1" dirty="0">
                <a:solidFill>
                  <a:srgbClr val="FF0000"/>
                </a:solidFill>
              </a:rPr>
              <a:t>Patricians</a:t>
            </a:r>
            <a:r>
              <a:rPr lang="en-US" sz="4500" dirty="0"/>
              <a:t> were typically of the wealthy class (aristocrats)</a:t>
            </a:r>
          </a:p>
          <a:p>
            <a:pPr lvl="1"/>
            <a:r>
              <a:rPr lang="en-US" sz="4500" dirty="0"/>
              <a:t>All other Roman citizens were </a:t>
            </a:r>
            <a:r>
              <a:rPr lang="en-US" sz="4500" b="1" dirty="0">
                <a:solidFill>
                  <a:srgbClr val="FF0000"/>
                </a:solidFill>
              </a:rPr>
              <a:t>Plebeians</a:t>
            </a:r>
            <a:r>
              <a:rPr lang="en-US" sz="4500" dirty="0"/>
              <a:t> (commoners)</a:t>
            </a:r>
          </a:p>
          <a:p>
            <a:r>
              <a:rPr lang="en-US" sz="4500" dirty="0"/>
              <a:t>Originally, ONLY the Patricians could be Consuls and Senators</a:t>
            </a:r>
          </a:p>
          <a:p>
            <a:pPr lvl="1"/>
            <a:r>
              <a:rPr lang="en-US" sz="4500" dirty="0"/>
              <a:t>Why is this going to lead to a conflict?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139DC-DA95-4BE2-B64D-E3CC334CC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276" y="1999392"/>
            <a:ext cx="3982724" cy="33189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4E22D-9885-4FC7-9C34-A6B806A310CB}"/>
              </a:ext>
            </a:extLst>
          </p:cNvPr>
          <p:cNvSpPr txBox="1"/>
          <p:nvPr/>
        </p:nvSpPr>
        <p:spPr>
          <a:xfrm>
            <a:off x="8703059" y="5305419"/>
            <a:ext cx="2995158" cy="66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types of jobs did each class of people do?</a:t>
            </a:r>
          </a:p>
        </p:txBody>
      </p:sp>
    </p:spTree>
    <p:extLst>
      <p:ext uri="{BB962C8B-B14F-4D97-AF65-F5344CB8AC3E}">
        <p14:creationId xmlns:p14="http://schemas.microsoft.com/office/powerpoint/2010/main" val="17558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73C0-7FE2-4267-A499-38507B96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the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816E-1A4C-4E4B-9E03-F9024C041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768" y="1853754"/>
            <a:ext cx="8840511" cy="419972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If the Plebeians were all of the laborers, artisans, farmers, and soldiers, what can they do disrupt the Republic?</a:t>
            </a:r>
          </a:p>
          <a:p>
            <a:pPr lvl="1"/>
            <a:r>
              <a:rPr lang="en-US" sz="2400" dirty="0"/>
              <a:t>In 494BCE, the Plebeians went on strike: they moved out of the city of Rome to Mons </a:t>
            </a:r>
            <a:r>
              <a:rPr lang="en-US" sz="2400" dirty="0" err="1"/>
              <a:t>Sacer</a:t>
            </a:r>
            <a:r>
              <a:rPr lang="en-US" sz="2400" dirty="0"/>
              <a:t>, a hilltop nearby</a:t>
            </a:r>
          </a:p>
          <a:p>
            <a:r>
              <a:rPr lang="en-US" sz="2800" dirty="0"/>
              <a:t>To get the Plebeians to come back:</a:t>
            </a:r>
          </a:p>
          <a:p>
            <a:pPr lvl="1"/>
            <a:r>
              <a:rPr lang="en-US" sz="2400" dirty="0"/>
              <a:t>Position of </a:t>
            </a:r>
            <a:r>
              <a:rPr lang="en-US" sz="2400" b="1" dirty="0">
                <a:solidFill>
                  <a:srgbClr val="FF0000"/>
                </a:solidFill>
              </a:rPr>
              <a:t>Tribune</a:t>
            </a:r>
            <a:r>
              <a:rPr lang="en-US" sz="2400" dirty="0"/>
              <a:t> created (</a:t>
            </a:r>
            <a:r>
              <a:rPr lang="en-US" sz="2400" u="sng" dirty="0"/>
              <a:t>elected amongst the Plebeians</a:t>
            </a:r>
            <a:r>
              <a:rPr lang="en-US" sz="2400" b="1" dirty="0"/>
              <a:t> </a:t>
            </a:r>
            <a:r>
              <a:rPr lang="en-US" sz="2400" dirty="0"/>
              <a:t>and </a:t>
            </a:r>
            <a:r>
              <a:rPr lang="en-US" sz="2400" u="sng" dirty="0"/>
              <a:t>has veto rights </a:t>
            </a:r>
            <a:r>
              <a:rPr lang="en-US" sz="2400" dirty="0"/>
              <a:t>against Consuls, magistrates, and other Tribunes)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Law of the Twelve Tables</a:t>
            </a:r>
            <a:r>
              <a:rPr lang="en-US" sz="2400" b="1" dirty="0"/>
              <a:t> </a:t>
            </a:r>
            <a:r>
              <a:rPr lang="en-US" sz="2400" dirty="0"/>
              <a:t>(450BCE) – code of laws subject to both Plebeians and Patricians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AE0F2-7AE8-47CE-BB87-2F7A1E62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7" y="1462087"/>
            <a:ext cx="3204942" cy="3933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C3B3-F010-4516-A416-6DAB62FF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28" y="1942338"/>
            <a:ext cx="2103119" cy="3364990"/>
          </a:xfrm>
          <a:prstGeom prst="rect">
            <a:avLst/>
          </a:prstGeom>
        </p:spPr>
      </p:pic>
      <p:pic>
        <p:nvPicPr>
          <p:cNvPr id="6" name="Picture 2" descr="Image result for law of the twelve tables">
            <a:extLst>
              <a:ext uri="{FF2B5EF4-FFF2-40B4-BE49-F238E27FC236}">
                <a16:creationId xmlns:a16="http://schemas.microsoft.com/office/drawing/2014/main" id="{F2BF67B0-4E09-4E3D-80CF-5FAB08632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9" y="2417006"/>
            <a:ext cx="2878318" cy="41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37F6-7E9B-4593-BB61-87451994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(Greek?) Gods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61C3-1622-4170-9AF0-185E336C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91" y="1853754"/>
            <a:ext cx="5426768" cy="419972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Romans essentially adopted the Greek influences, especially their gods</a:t>
            </a:r>
          </a:p>
          <a:p>
            <a:r>
              <a:rPr lang="en-US" sz="2800" dirty="0"/>
              <a:t>How might the following gods affect the daily lives of the Romans?</a:t>
            </a:r>
          </a:p>
          <a:p>
            <a:pPr lvl="1"/>
            <a:r>
              <a:rPr lang="en-US" sz="2600" dirty="0"/>
              <a:t>Cupid the God of Love</a:t>
            </a:r>
          </a:p>
          <a:p>
            <a:pPr lvl="1"/>
            <a:r>
              <a:rPr lang="en-US" sz="2600" dirty="0"/>
              <a:t>Mars the God of War</a:t>
            </a:r>
          </a:p>
          <a:p>
            <a:pPr lvl="1"/>
            <a:r>
              <a:rPr lang="en-US" sz="2600" dirty="0"/>
              <a:t>Vesta the Goddess of the Hearth</a:t>
            </a:r>
          </a:p>
          <a:p>
            <a:pPr lvl="1"/>
            <a:r>
              <a:rPr lang="en-US" sz="2600" dirty="0"/>
              <a:t>Minerva the Goddess of Wisdom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CB8E8-8D07-4654-8BE0-EB86CEDB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32" y="1602159"/>
            <a:ext cx="6359032" cy="44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5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850</TotalTime>
  <Words>1173</Words>
  <Application>Microsoft Office PowerPoint</Application>
  <PresentationFormat>Widescreen</PresentationFormat>
  <Paragraphs>136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Gill Sans MT</vt:lpstr>
      <vt:lpstr>Gallery</vt:lpstr>
      <vt:lpstr>The Roman Republic (509 – 44/27 BCE)</vt:lpstr>
      <vt:lpstr>PowerPoint Presentation</vt:lpstr>
      <vt:lpstr>Etruscans, Latins, and Greeks</vt:lpstr>
      <vt:lpstr>Formation of the Roman Republic</vt:lpstr>
      <vt:lpstr>Governmental Structure of Roman Republic</vt:lpstr>
      <vt:lpstr>What happens in a time of crisis?</vt:lpstr>
      <vt:lpstr>Inequality in the Roman Republic</vt:lpstr>
      <vt:lpstr>Conflict of the Orders</vt:lpstr>
      <vt:lpstr>Roman (Greek?) Gods</vt:lpstr>
      <vt:lpstr>Roman Expansion (264-146)</vt:lpstr>
      <vt:lpstr>Roman Military Structure</vt:lpstr>
      <vt:lpstr>PowerPoint Presentation</vt:lpstr>
      <vt:lpstr>Tiberius Gracchus</vt:lpstr>
      <vt:lpstr>Tiberius Gracchus</vt:lpstr>
      <vt:lpstr>Tiberius Gracchus</vt:lpstr>
      <vt:lpstr>Continued Issues of Roman Republic</vt:lpstr>
      <vt:lpstr>Caesar’s Civil War</vt:lpstr>
      <vt:lpstr>The Ides of March &amp; the End of the Republic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Republic (509 - 27BCE)</dc:title>
  <dc:creator>Johnny Ng</dc:creator>
  <cp:lastModifiedBy>Johnny Ng</cp:lastModifiedBy>
  <cp:revision>39</cp:revision>
  <dcterms:created xsi:type="dcterms:W3CDTF">2017-11-15T01:44:46Z</dcterms:created>
  <dcterms:modified xsi:type="dcterms:W3CDTF">2018-10-30T05:55:17Z</dcterms:modified>
</cp:coreProperties>
</file>