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6" r:id="rId3"/>
    <p:sldId id="284" r:id="rId4"/>
    <p:sldId id="278" r:id="rId5"/>
    <p:sldId id="285" r:id="rId6"/>
    <p:sldId id="279" r:id="rId7"/>
    <p:sldId id="280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8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4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32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05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203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84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5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0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27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26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EED5A-2B72-441F-AD03-A4EA5EBD1950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9DBD61D-769E-4782-B877-76F65951794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0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754C-1C7F-4464-A136-E679AB047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Roman Empire (27 BCE – 476/1443 CE)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DA4CB-0E54-45BF-8CBE-66E1039F82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World History</a:t>
            </a:r>
          </a:p>
        </p:txBody>
      </p:sp>
    </p:spTree>
    <p:extLst>
      <p:ext uri="{BB962C8B-B14F-4D97-AF65-F5344CB8AC3E}">
        <p14:creationId xmlns:p14="http://schemas.microsoft.com/office/powerpoint/2010/main" val="38319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AC14-2B58-4797-8868-CC8F53025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/>
          <a:lstStyle/>
          <a:p>
            <a:r>
              <a:rPr lang="en-US" dirty="0"/>
              <a:t>The End(?) of The Roman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552BC-DE9F-44DF-9532-844FCD03A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1" y="1853754"/>
            <a:ext cx="12058650" cy="42708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Roman Empire Decline</a:t>
            </a:r>
          </a:p>
          <a:p>
            <a:r>
              <a:rPr lang="en-US" sz="2400" dirty="0"/>
              <a:t>Split of the Empire (East/West) made it harder to control evenly</a:t>
            </a:r>
          </a:p>
          <a:p>
            <a:pPr lvl="1"/>
            <a:r>
              <a:rPr lang="en-US" sz="2000" dirty="0"/>
              <a:t>Eastern Roman Empire didn’t care much for the problems of the West and vice-versa</a:t>
            </a:r>
          </a:p>
          <a:p>
            <a:r>
              <a:rPr lang="en-US" sz="2400" dirty="0"/>
              <a:t>Various internal and external struggles </a:t>
            </a:r>
          </a:p>
          <a:p>
            <a:pPr lvl="1"/>
            <a:r>
              <a:rPr lang="en-US" sz="2000" dirty="0"/>
              <a:t>Central and Eastern European tribes attacked the outer Empire &amp; Attila the Hun came close to invading Italy</a:t>
            </a:r>
          </a:p>
          <a:p>
            <a:pPr lvl="1"/>
            <a:r>
              <a:rPr lang="en-US" sz="2000" dirty="0"/>
              <a:t>Power struggles and internal politics divided the country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err="1"/>
              <a:t>Gauls</a:t>
            </a:r>
            <a:r>
              <a:rPr lang="en-US" sz="2000" dirty="0"/>
              <a:t> sacked Rome in 390 CE</a:t>
            </a:r>
          </a:p>
          <a:p>
            <a:r>
              <a:rPr lang="en-US" sz="2400" dirty="0"/>
              <a:t>In 476 CE, Germanic peoples capture Rome and expel the last Western Roman Emperor</a:t>
            </a:r>
          </a:p>
          <a:p>
            <a:pPr lvl="1"/>
            <a:r>
              <a:rPr lang="en-US" sz="2000" dirty="0"/>
              <a:t>Eastern Roman Empire continues, though, until 1453 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EB696-4BC8-4A2F-AFAC-D9A18C243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942" y="355776"/>
            <a:ext cx="3790707" cy="181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CB01A-2E17-41D8-8127-E319E40C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5D48FC-5060-48A2-8C90-4B40BEFB7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5353237"/>
              </p:ext>
            </p:extLst>
          </p:nvPr>
        </p:nvGraphicFramePr>
        <p:xfrm>
          <a:off x="162340" y="354420"/>
          <a:ext cx="1186732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464">
                  <a:extLst>
                    <a:ext uri="{9D8B030D-6E8A-4147-A177-3AD203B41FA5}">
                      <a16:colId xmlns:a16="http://schemas.microsoft.com/office/drawing/2014/main" val="3255126140"/>
                    </a:ext>
                  </a:extLst>
                </a:gridCol>
                <a:gridCol w="2721996">
                  <a:extLst>
                    <a:ext uri="{9D8B030D-6E8A-4147-A177-3AD203B41FA5}">
                      <a16:colId xmlns:a16="http://schemas.microsoft.com/office/drawing/2014/main" val="1462965345"/>
                    </a:ext>
                  </a:extLst>
                </a:gridCol>
                <a:gridCol w="2024932">
                  <a:extLst>
                    <a:ext uri="{9D8B030D-6E8A-4147-A177-3AD203B41FA5}">
                      <a16:colId xmlns:a16="http://schemas.microsoft.com/office/drawing/2014/main" val="3743907932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827106479"/>
                    </a:ext>
                  </a:extLst>
                </a:gridCol>
                <a:gridCol w="2373464">
                  <a:extLst>
                    <a:ext uri="{9D8B030D-6E8A-4147-A177-3AD203B41FA5}">
                      <a16:colId xmlns:a16="http://schemas.microsoft.com/office/drawing/2014/main" val="10371395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Important 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787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Augustus Caesar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Pax Romana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Aqueducts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Latin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Christianity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4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2696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C352119-ABF8-4710-A458-B69C1C463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63934"/>
              </p:ext>
            </p:extLst>
          </p:nvPr>
        </p:nvGraphicFramePr>
        <p:xfrm>
          <a:off x="778565" y="2392791"/>
          <a:ext cx="10634870" cy="3332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4870">
                  <a:extLst>
                    <a:ext uri="{9D8B030D-6E8A-4147-A177-3AD203B41FA5}">
                      <a16:colId xmlns:a16="http://schemas.microsoft.com/office/drawing/2014/main" val="2450316863"/>
                    </a:ext>
                  </a:extLst>
                </a:gridCol>
              </a:tblGrid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Questions to Know Answers 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614837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Who won the Roman Civil War?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24793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Who is Augustus and why is he considered holy?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648406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Who is the founder </a:t>
                      </a:r>
                      <a:r>
                        <a:rPr lang="en-US" sz="2800"/>
                        <a:t>of Christianity?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409133"/>
                  </a:ext>
                </a:extLst>
              </a:tr>
              <a:tr h="666429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094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65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B377-C98D-4B95-B809-ADD92C94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3" y="176422"/>
            <a:ext cx="4730058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Liberator’s War (Roman Civil War) 43-43bce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D454-A0C3-4299-92BA-26FCCC36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3260036"/>
            <a:ext cx="10007690" cy="289692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Second Triumvirate was successful in fighting against the forces of Julius Caesar’s assassins and win back all of Rome</a:t>
            </a:r>
          </a:p>
          <a:p>
            <a:pPr lvl="1"/>
            <a:r>
              <a:rPr lang="en-US" sz="2000" dirty="0"/>
              <a:t>Octavian (Julius’ grandnephew) conquers Italy and Europe</a:t>
            </a:r>
          </a:p>
          <a:p>
            <a:pPr lvl="1"/>
            <a:r>
              <a:rPr lang="en-US" sz="2000" dirty="0"/>
              <a:t>Marc Antony (Julius’ trusted war companion) allies with Cleopatra (ruler of Egypt) and conquers Greece and Turkey</a:t>
            </a:r>
          </a:p>
          <a:p>
            <a:pPr lvl="1"/>
            <a:r>
              <a:rPr lang="en-US" sz="2000" dirty="0"/>
              <a:t>Marcus Lepidus tries to hold North Africa, but is eventually rescued by Octavian</a:t>
            </a:r>
          </a:p>
          <a:p>
            <a:r>
              <a:rPr lang="en-US" sz="2200" dirty="0"/>
              <a:t>But, the Roman Empire doesn’t start until 27 BCE… what happens in between?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930A6-90FF-4654-B3F8-E06A3194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2" y="1073426"/>
            <a:ext cx="3952268" cy="2186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D82541-2FA5-42B7-A91A-F9C8B885B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977" y="172735"/>
            <a:ext cx="7010400" cy="2619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C90AA-0A0A-45A7-970A-097DB24BC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8004" y="3122075"/>
            <a:ext cx="1557130" cy="2068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6D0AF-7AA2-4FDB-BEAA-1CF264B97058}"/>
              </a:ext>
            </a:extLst>
          </p:cNvPr>
          <p:cNvSpPr txBox="1"/>
          <p:nvPr/>
        </p:nvSpPr>
        <p:spPr>
          <a:xfrm>
            <a:off x="10490841" y="5190831"/>
            <a:ext cx="143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Cleopatra VII</a:t>
            </a:r>
          </a:p>
        </p:txBody>
      </p:sp>
    </p:spTree>
    <p:extLst>
      <p:ext uri="{BB962C8B-B14F-4D97-AF65-F5344CB8AC3E}">
        <p14:creationId xmlns:p14="http://schemas.microsoft.com/office/powerpoint/2010/main" val="37114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B377-C98D-4B95-B809-ADD92C94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1" y="804519"/>
            <a:ext cx="4322816" cy="1049235"/>
          </a:xfrm>
        </p:spPr>
        <p:txBody>
          <a:bodyPr>
            <a:normAutofit fontScale="90000"/>
          </a:bodyPr>
          <a:lstStyle/>
          <a:p>
            <a:r>
              <a:rPr lang="en-US" dirty="0"/>
              <a:t>The End of the Second Triumvirate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D454-A0C3-4299-92BA-26FCCC36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2167676"/>
            <a:ext cx="11786704" cy="398928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Marcus Lepidus</a:t>
            </a:r>
          </a:p>
          <a:p>
            <a:pPr lvl="1"/>
            <a:r>
              <a:rPr lang="en-US" sz="2200" dirty="0"/>
              <a:t>The people lose confidence in him due to his poor performance during the Liberator’s War</a:t>
            </a:r>
          </a:p>
          <a:p>
            <a:r>
              <a:rPr lang="en-US" sz="2400" dirty="0"/>
              <a:t>Marc Antony</a:t>
            </a:r>
            <a:endParaRPr lang="en-US" sz="2200" dirty="0"/>
          </a:p>
          <a:p>
            <a:pPr lvl="1"/>
            <a:r>
              <a:rPr lang="en-US" sz="2200" dirty="0"/>
              <a:t>After allying with Cleopatra, he stays in Egypt because he falls in love with her</a:t>
            </a:r>
          </a:p>
          <a:p>
            <a:pPr lvl="2"/>
            <a:r>
              <a:rPr lang="en-US" sz="2000" dirty="0"/>
              <a:t>Problem #1: He stays in Egypt instead of Rome</a:t>
            </a:r>
          </a:p>
          <a:p>
            <a:pPr lvl="2"/>
            <a:r>
              <a:rPr lang="en-US" sz="2000" dirty="0"/>
              <a:t>Problem #2: He is already married</a:t>
            </a:r>
          </a:p>
          <a:p>
            <a:pPr lvl="2"/>
            <a:r>
              <a:rPr lang="en-US" sz="2000" dirty="0"/>
              <a:t>Problem #3: He is married to Octavian’s sister</a:t>
            </a:r>
          </a:p>
          <a:p>
            <a:pPr lvl="2"/>
            <a:r>
              <a:rPr lang="en-US" sz="2000" dirty="0"/>
              <a:t>Problem #4: Cleopatra has a previous child with Julius Caesar</a:t>
            </a:r>
          </a:p>
          <a:p>
            <a:pPr lvl="3"/>
            <a:r>
              <a:rPr lang="en-US" sz="2000" dirty="0"/>
              <a:t>Why might Octavian be threatened by a child?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A6FFB-D544-4537-9053-8DD2F10E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156" y="0"/>
            <a:ext cx="1450938" cy="2371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FFE547-4A76-4568-B2C3-CDFBC7B9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931" y="0"/>
            <a:ext cx="2943225" cy="2371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E25F2-BAF6-412F-B6AD-EBCFE7DC04F9}"/>
              </a:ext>
            </a:extLst>
          </p:cNvPr>
          <p:cNvSpPr txBox="1"/>
          <p:nvPr/>
        </p:nvSpPr>
        <p:spPr>
          <a:xfrm>
            <a:off x="6192028" y="2018371"/>
            <a:ext cx="50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E6ED11-B6E2-4AF2-A26B-40BBE956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213" y="139264"/>
            <a:ext cx="3247084" cy="255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B377-C98D-4B95-B809-ADD92C94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20" y="512957"/>
            <a:ext cx="4916557" cy="1340798"/>
          </a:xfrm>
        </p:spPr>
        <p:txBody>
          <a:bodyPr>
            <a:normAutofit fontScale="90000"/>
          </a:bodyPr>
          <a:lstStyle/>
          <a:p>
            <a:r>
              <a:rPr lang="en-US" dirty="0"/>
              <a:t>Final war of the Roman Republic (32-30BCE)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2D454-A0C3-4299-92BA-26FCCC36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2" y="1853755"/>
            <a:ext cx="6927163" cy="430320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Octavian goes to war with Antony and Cleopatra</a:t>
            </a:r>
          </a:p>
          <a:p>
            <a:pPr lvl="1"/>
            <a:r>
              <a:rPr lang="en-US" sz="2400" dirty="0"/>
              <a:t>Antony loses a major battle in Greece and flees to Alexandria</a:t>
            </a:r>
          </a:p>
          <a:p>
            <a:pPr lvl="1"/>
            <a:r>
              <a:rPr lang="en-US" sz="2400" dirty="0"/>
              <a:t>Knowing the end is coming, Antony kills himself in the arms of his lover</a:t>
            </a:r>
          </a:p>
          <a:p>
            <a:pPr lvl="1"/>
            <a:r>
              <a:rPr lang="en-US" sz="2400" dirty="0"/>
              <a:t>Cleopatra then also kills herself</a:t>
            </a:r>
          </a:p>
          <a:p>
            <a:pPr lvl="1"/>
            <a:r>
              <a:rPr lang="en-US" sz="2400" dirty="0"/>
              <a:t>Octavian takes over Egypt and orders the execution of Cleopatra’s son, so that there can only be one Caesar</a:t>
            </a:r>
          </a:p>
          <a:p>
            <a:pPr lvl="1"/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FE547-4A76-4568-B2C3-CDFBC7B96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714" y="82308"/>
            <a:ext cx="2943225" cy="2371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EE25F2-BAF6-412F-B6AD-EBCFE7DC04F9}"/>
              </a:ext>
            </a:extLst>
          </p:cNvPr>
          <p:cNvSpPr txBox="1"/>
          <p:nvPr/>
        </p:nvSpPr>
        <p:spPr>
          <a:xfrm>
            <a:off x="8651811" y="2100679"/>
            <a:ext cx="50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3F707E-F53E-44DE-BB98-04EB7CBE9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41494" y="241681"/>
            <a:ext cx="1399566" cy="1858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A4975A-A88A-4B35-A5C3-840FB561D353}"/>
              </a:ext>
            </a:extLst>
          </p:cNvPr>
          <p:cNvSpPr txBox="1"/>
          <p:nvPr/>
        </p:nvSpPr>
        <p:spPr>
          <a:xfrm>
            <a:off x="10441494" y="2100679"/>
            <a:ext cx="143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Cleopatra VII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8FF00-1DF9-4A98-8C2C-F4E464283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165" y="2631543"/>
            <a:ext cx="4171795" cy="3848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9BD223-BBF1-49C7-A6F4-0AD2D8AB0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212" y="2666203"/>
            <a:ext cx="5003136" cy="3652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04921D-81A8-465F-AC42-22C3BBEC8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3919" y="2746300"/>
            <a:ext cx="4229031" cy="3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4C30-258C-4002-862D-36204320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Roman Empire and PAX Romana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BE99-CDFF-496A-9B05-F2730D322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5" y="2015731"/>
            <a:ext cx="7867651" cy="403774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Octavian crowned as Emperor to the newly established Roman Empire in 27 BCE</a:t>
            </a:r>
          </a:p>
          <a:p>
            <a:pPr lvl="1"/>
            <a:r>
              <a:rPr lang="en-US" sz="2600" dirty="0"/>
              <a:t>Renamed and titled as </a:t>
            </a:r>
            <a:r>
              <a:rPr lang="en-US" sz="2600" u="sng" dirty="0"/>
              <a:t>Augustus</a:t>
            </a:r>
            <a:r>
              <a:rPr lang="en-US" sz="2600" dirty="0"/>
              <a:t>, meaning “Majestic” or “Venerable” in Latin</a:t>
            </a:r>
          </a:p>
          <a:p>
            <a:r>
              <a:rPr lang="en-US" sz="3000" dirty="0"/>
              <a:t>The Pax Romana (27 BCE – 180 CE) is a period of ‘peace’ in the Roman Empire </a:t>
            </a:r>
          </a:p>
          <a:p>
            <a:pPr lvl="1"/>
            <a:r>
              <a:rPr lang="en-US" sz="3000" dirty="0"/>
              <a:t>The Roman Empire continues its conquests and expands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3C456D-02AA-493E-914D-A394A7DD1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022" y="1183269"/>
            <a:ext cx="3440646" cy="516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1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07AE24-A99B-4B39-8D2B-A04D19D3E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374" y="87282"/>
            <a:ext cx="4369646" cy="3070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6FF28-7FF1-43A3-A1C6-B778DFDC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858595" cy="1049235"/>
          </a:xfrm>
        </p:spPr>
        <p:txBody>
          <a:bodyPr/>
          <a:lstStyle/>
          <a:p>
            <a:r>
              <a:rPr lang="en-US" dirty="0"/>
              <a:t>Roman Achievements and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A674-2C68-49A6-9DEF-7C31D5CF7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80" y="2015731"/>
            <a:ext cx="6215906" cy="4037749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Many achievements of the Roman Empire</a:t>
            </a:r>
          </a:p>
          <a:p>
            <a:pPr lvl="1"/>
            <a:r>
              <a:rPr lang="en-US" sz="2800" dirty="0"/>
              <a:t>Aqueduct</a:t>
            </a:r>
          </a:p>
          <a:p>
            <a:pPr lvl="1"/>
            <a:r>
              <a:rPr lang="en-US" sz="2800" dirty="0"/>
              <a:t>Coliseum and gladiatorial games</a:t>
            </a:r>
          </a:p>
          <a:p>
            <a:pPr lvl="1"/>
            <a:r>
              <a:rPr lang="en-US" sz="2800" dirty="0"/>
              <a:t>Julian Calendar</a:t>
            </a:r>
          </a:p>
          <a:p>
            <a:pPr lvl="1"/>
            <a:r>
              <a:rPr lang="en-US" sz="2800" dirty="0"/>
              <a:t>Spread of Latin language</a:t>
            </a:r>
          </a:p>
          <a:p>
            <a:pPr lvl="2"/>
            <a:r>
              <a:rPr lang="en-US" sz="2600" dirty="0"/>
              <a:t>Romance Languages</a:t>
            </a:r>
          </a:p>
          <a:p>
            <a:pPr lvl="1"/>
            <a:r>
              <a:rPr lang="en-US" sz="2800" dirty="0"/>
              <a:t>Roads (“All roads lead to Rome”)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CDD29F-95F2-4A5C-B5F5-05AB1A5B0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74" y="3237776"/>
            <a:ext cx="4710589" cy="3532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292CDE-A255-4F38-93BD-68324F11C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976" y="177250"/>
            <a:ext cx="4796779" cy="3310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CFF7B0-1DFD-490F-992F-B36A510D9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259" y="3880987"/>
            <a:ext cx="5775960" cy="2545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991857-9144-4E16-A964-6A4853112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173" y="1606591"/>
            <a:ext cx="4710589" cy="3123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64C8F4-0C75-4D1E-BC8A-9D8A05CF5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487" y="251273"/>
            <a:ext cx="4089960" cy="3408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E69EAA-151E-43C0-BBD0-33D069388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422" y="4053184"/>
            <a:ext cx="2566089" cy="2566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FF1DAB-F0B0-4D66-926E-9C9008020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0268" y="1474386"/>
            <a:ext cx="5583942" cy="41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F75E-B6B6-4510-8069-BB40883FC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523" y="543262"/>
            <a:ext cx="7189812" cy="1049235"/>
          </a:xfrm>
        </p:spPr>
        <p:txBody>
          <a:bodyPr/>
          <a:lstStyle/>
          <a:p>
            <a:r>
              <a:rPr lang="en-US"/>
              <a:t>Spread of Christianity in the Roman Empire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2EDB-2E0F-4625-9678-B2F879A9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850840"/>
            <a:ext cx="8705958" cy="4301833"/>
          </a:xfrm>
        </p:spPr>
        <p:txBody>
          <a:bodyPr>
            <a:normAutofit/>
          </a:bodyPr>
          <a:lstStyle/>
          <a:p>
            <a:r>
              <a:rPr lang="en-US" sz="2400" dirty="0"/>
              <a:t>Initially, Christianity was banned in the Roman Empire</a:t>
            </a:r>
          </a:p>
          <a:p>
            <a:pPr lvl="1"/>
            <a:r>
              <a:rPr lang="en-US" sz="2000" dirty="0"/>
              <a:t>Went against the Roman Gods</a:t>
            </a:r>
          </a:p>
          <a:p>
            <a:pPr lvl="1"/>
            <a:r>
              <a:rPr lang="en-US" sz="2000" dirty="0"/>
              <a:t>Challenged the power of the Emperor (Augustus stated he was descended from Venus)</a:t>
            </a:r>
          </a:p>
          <a:p>
            <a:pPr lvl="1"/>
            <a:r>
              <a:rPr lang="en-US" sz="2000" dirty="0"/>
              <a:t>Christians were thus persecuted</a:t>
            </a:r>
          </a:p>
          <a:p>
            <a:pPr lvl="2"/>
            <a:r>
              <a:rPr lang="en-US" sz="1800" dirty="0"/>
              <a:t>The Bible states that their messiah, Jesus, was crucified by the Romans</a:t>
            </a:r>
          </a:p>
          <a:p>
            <a:pPr lvl="2"/>
            <a:r>
              <a:rPr lang="en-US" sz="1800" dirty="0"/>
              <a:t>Jews were not persecuted because they didn’t proselytize (spread the religion)</a:t>
            </a:r>
          </a:p>
          <a:p>
            <a:r>
              <a:rPr lang="en-US" sz="2400" dirty="0"/>
              <a:t>Martyrdom of Christians actually pushed the growth of the religion</a:t>
            </a:r>
          </a:p>
          <a:p>
            <a:pPr lvl="1"/>
            <a:r>
              <a:rPr lang="en-US" sz="2000" dirty="0"/>
              <a:t>In 300 AD, Roman Emperor Constantine made Christianity the main religion of the Roman Empire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5CA034-F481-428F-8237-51F20762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3242" y="1794960"/>
            <a:ext cx="3152379" cy="4728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F8945A-33EC-4BBE-AB10-1330F8358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570" y="0"/>
            <a:ext cx="3483429" cy="188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0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E0BA3-65D3-40BE-918C-E8174D0F3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Various Roman Emperors and the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6FAAB-3682-4F16-999D-6955175BB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59612"/>
            <a:ext cx="7496174" cy="422206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Various Roman Emperors throughout the history of the Empire</a:t>
            </a:r>
          </a:p>
          <a:p>
            <a:pPr lvl="1"/>
            <a:r>
              <a:rPr lang="en-US" sz="2000" dirty="0"/>
              <a:t>Some great</a:t>
            </a:r>
          </a:p>
          <a:p>
            <a:pPr lvl="1"/>
            <a:r>
              <a:rPr lang="en-US" sz="2000" dirty="0"/>
              <a:t>… and some not so great</a:t>
            </a:r>
          </a:p>
          <a:p>
            <a:r>
              <a:rPr lang="en-US" sz="2400" dirty="0"/>
              <a:t>The Roman Empire became too large and hard to control from just one location and just one Emperor</a:t>
            </a:r>
          </a:p>
          <a:p>
            <a:pPr lvl="1"/>
            <a:r>
              <a:rPr lang="en-US" sz="2000" dirty="0"/>
              <a:t>In 285, Emperor Diocletian </a:t>
            </a:r>
            <a:r>
              <a:rPr lang="en-US" sz="2000" dirty="0">
                <a:solidFill>
                  <a:srgbClr val="FF0000"/>
                </a:solidFill>
              </a:rPr>
              <a:t>partitioned</a:t>
            </a:r>
            <a:r>
              <a:rPr lang="en-US" sz="2000" dirty="0"/>
              <a:t> the empire into two pieces: </a:t>
            </a:r>
            <a:r>
              <a:rPr lang="en-US" sz="2000" b="1" dirty="0"/>
              <a:t>The Eastern Roman Empire </a:t>
            </a:r>
            <a:r>
              <a:rPr lang="en-US" sz="2000" dirty="0"/>
              <a:t>with </a:t>
            </a:r>
            <a:r>
              <a:rPr lang="en-US" sz="2000" u="sng" dirty="0"/>
              <a:t>Constantinople</a:t>
            </a:r>
            <a:r>
              <a:rPr lang="en-US" sz="2000" dirty="0"/>
              <a:t> (formerly Byzantium) as the capital and </a:t>
            </a:r>
            <a:r>
              <a:rPr lang="en-US" sz="2000" b="1" dirty="0"/>
              <a:t>the Western Roman Empire</a:t>
            </a:r>
            <a:r>
              <a:rPr lang="en-US" sz="2000" dirty="0"/>
              <a:t> with </a:t>
            </a:r>
            <a:r>
              <a:rPr lang="en-US" sz="2000" u="sng" dirty="0"/>
              <a:t>Rome</a:t>
            </a:r>
            <a:r>
              <a:rPr lang="en-US" sz="2000" dirty="0"/>
              <a:t> as the capital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EC30A-F86A-47BD-92B6-6BE92239F986}"/>
              </a:ext>
            </a:extLst>
          </p:cNvPr>
          <p:cNvSpPr txBox="1"/>
          <p:nvPr/>
        </p:nvSpPr>
        <p:spPr>
          <a:xfrm>
            <a:off x="7309961" y="4128015"/>
            <a:ext cx="24009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Emperor Trajan </a:t>
            </a:r>
          </a:p>
          <a:p>
            <a:pPr algn="ctr"/>
            <a:r>
              <a:rPr lang="en-US" dirty="0"/>
              <a:t>(98-117 AD) – Expanded the Empire to the largest its ever been and built many public works. Trajan’s Column still stands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F6167-7FB7-428F-BF10-B12E72EC542C}"/>
              </a:ext>
            </a:extLst>
          </p:cNvPr>
          <p:cNvSpPr txBox="1"/>
          <p:nvPr/>
        </p:nvSpPr>
        <p:spPr>
          <a:xfrm>
            <a:off x="9582150" y="4128015"/>
            <a:ext cx="2609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Emperor Nero </a:t>
            </a:r>
          </a:p>
          <a:p>
            <a:pPr algn="ctr"/>
            <a:r>
              <a:rPr lang="en-US" dirty="0"/>
              <a:t>(37-68 AD) – Blamed the Christians for the Great Fire of Rome, killed his own mother, and was deemed, “Enemy of the state” by the Senate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8FC1A3-96CA-4B96-B656-BA0553588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83" y="1394340"/>
            <a:ext cx="2095500" cy="27336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839F3-6DEA-46D6-82E1-90FD2084B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8241" y="1394340"/>
            <a:ext cx="1957667" cy="2705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DA713-02D2-47A3-ABCD-EB1DE4C3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710" y="63596"/>
            <a:ext cx="5328198" cy="3686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4F3FE2-6DBC-492D-8EDA-4CBF3CF9E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93" y="63596"/>
            <a:ext cx="5898707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867</TotalTime>
  <Words>731</Words>
  <Application>Microsoft Office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Gallery</vt:lpstr>
      <vt:lpstr>The Roman Empire (27 BCE – 476/1443 CE)</vt:lpstr>
      <vt:lpstr>PowerPoint Presentation</vt:lpstr>
      <vt:lpstr>Liberator’s War (Roman Civil War) 43-43bce</vt:lpstr>
      <vt:lpstr>The End of the Second Triumvirate</vt:lpstr>
      <vt:lpstr>Final war of the Roman Republic (32-30BCE)</vt:lpstr>
      <vt:lpstr>Roman Empire and PAX Romana</vt:lpstr>
      <vt:lpstr>Roman Achievements and Influence</vt:lpstr>
      <vt:lpstr>Spread of Christianity in the Roman Empire</vt:lpstr>
      <vt:lpstr>Various Roman Emperors and the Split</vt:lpstr>
      <vt:lpstr>The End(?) of The Roman Empire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Roman Republic (509 - 27BCE)</dc:title>
  <dc:creator>Johnny Ng</dc:creator>
  <cp:lastModifiedBy>Johnny Ng</cp:lastModifiedBy>
  <cp:revision>41</cp:revision>
  <dcterms:created xsi:type="dcterms:W3CDTF">2017-11-15T01:44:46Z</dcterms:created>
  <dcterms:modified xsi:type="dcterms:W3CDTF">2018-10-30T03:18:01Z</dcterms:modified>
</cp:coreProperties>
</file>