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43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8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15830A-96EA-45C6-A957-E578705928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5612-C475-4E7F-B4D3-AB58995C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5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7992-3F36-42BE-8603-7080069F3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Notecards, Reading, and Note-Taking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2CC6B-9DD1-49A4-A5C9-8A73044BF6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AP World History Guide</a:t>
            </a:r>
          </a:p>
        </p:txBody>
      </p:sp>
    </p:spTree>
    <p:extLst>
      <p:ext uri="{BB962C8B-B14F-4D97-AF65-F5344CB8AC3E}">
        <p14:creationId xmlns:p14="http://schemas.microsoft.com/office/powerpoint/2010/main" val="409185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45B5-ED95-4753-8B40-AB8F3DA6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Reading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41DE-38D1-4110-A54B-BE31B48F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7020"/>
            <a:ext cx="9810494" cy="4901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should you read the textbook?</a:t>
            </a:r>
          </a:p>
          <a:p>
            <a:r>
              <a:rPr lang="en-US" sz="2800" b="1" dirty="0"/>
              <a:t>Careful Reading</a:t>
            </a:r>
          </a:p>
          <a:p>
            <a:pPr lvl="1"/>
            <a:r>
              <a:rPr lang="en-US" sz="2400" dirty="0"/>
              <a:t>Read the chapter from start to finish</a:t>
            </a:r>
          </a:p>
          <a:p>
            <a:pPr lvl="1"/>
            <a:r>
              <a:rPr lang="en-US" sz="2400" dirty="0"/>
              <a:t>Carefully read every sentence and word</a:t>
            </a:r>
          </a:p>
          <a:p>
            <a:pPr lvl="1"/>
            <a:r>
              <a:rPr lang="en-US" sz="2400" dirty="0"/>
              <a:t>Re-read all captions</a:t>
            </a:r>
          </a:p>
          <a:p>
            <a:pPr lvl="1"/>
            <a:r>
              <a:rPr lang="en-US" sz="2400" dirty="0"/>
              <a:t>Spend time reading the chapter</a:t>
            </a:r>
          </a:p>
          <a:p>
            <a:pPr lvl="1"/>
            <a:r>
              <a:rPr lang="en-US" sz="2400" dirty="0"/>
              <a:t>Do it in 1-2 sittings</a:t>
            </a:r>
          </a:p>
          <a:p>
            <a:pPr lvl="1"/>
            <a:r>
              <a:rPr lang="en-US" sz="2400" dirty="0"/>
              <a:t>(1-3hrs)</a:t>
            </a:r>
          </a:p>
          <a:p>
            <a:endParaRPr lang="en-US" sz="2600" dirty="0"/>
          </a:p>
          <a:p>
            <a:r>
              <a:rPr lang="en-US" sz="2600" dirty="0"/>
              <a:t>RECOGNIZE: No Notetaking should be occurring yet!</a:t>
            </a:r>
          </a:p>
        </p:txBody>
      </p:sp>
      <p:pic>
        <p:nvPicPr>
          <p:cNvPr id="5" name="Picture 2" descr="Image result for textbook">
            <a:extLst>
              <a:ext uri="{FF2B5EF4-FFF2-40B4-BE49-F238E27FC236}">
                <a16:creationId xmlns:a16="http://schemas.microsoft.com/office/drawing/2014/main" id="{D416020B-5EA9-42DE-BE55-B57663C1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20" y="124644"/>
            <a:ext cx="4008028" cy="22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351D-6AFF-48EA-AD81-DD580836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NoteTaking</a:t>
            </a:r>
            <a:r>
              <a:rPr lang="en-US" dirty="0"/>
              <a:t> Using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2B76-B8B1-4F45-9ECF-4223F757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2994"/>
            <a:ext cx="8946541" cy="466540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Write Chapter # and Title at the top</a:t>
            </a:r>
          </a:p>
          <a:p>
            <a:pPr lvl="1"/>
            <a:r>
              <a:rPr lang="en-US" sz="2000" dirty="0"/>
              <a:t>Skip a few lines</a:t>
            </a:r>
          </a:p>
          <a:p>
            <a:r>
              <a:rPr lang="en-US" sz="2400" dirty="0"/>
              <a:t>Write Section Title</a:t>
            </a:r>
          </a:p>
          <a:p>
            <a:pPr lvl="1"/>
            <a:r>
              <a:rPr lang="en-US" sz="2000" dirty="0"/>
              <a:t>Skip a few lines</a:t>
            </a:r>
          </a:p>
          <a:p>
            <a:r>
              <a:rPr lang="en-US" sz="2400" dirty="0"/>
              <a:t>Write Sub-section Title</a:t>
            </a:r>
          </a:p>
          <a:p>
            <a:pPr lvl="1"/>
            <a:r>
              <a:rPr lang="en-US" sz="2000" dirty="0"/>
              <a:t>Skim subsection and synthesize 1  sentence summary of this sub-section</a:t>
            </a:r>
          </a:p>
          <a:p>
            <a:r>
              <a:rPr lang="en-US" sz="2400" dirty="0"/>
              <a:t>Synthesize for all sub-sections</a:t>
            </a:r>
          </a:p>
          <a:p>
            <a:r>
              <a:rPr lang="en-US" sz="2400" dirty="0"/>
              <a:t>Use Sub-section synthesis to summarize Section in 1 sentence</a:t>
            </a:r>
          </a:p>
          <a:p>
            <a:r>
              <a:rPr lang="en-US" sz="2400" dirty="0"/>
              <a:t>Use Section synthesis to summarize Chapter in 1 sentence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F599-F722-42FA-AA3D-83778F39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5A00-0CB9-4784-B5E9-242A47AB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56" y="1331259"/>
            <a:ext cx="10943302" cy="4195481"/>
          </a:xfrm>
        </p:spPr>
        <p:txBody>
          <a:bodyPr/>
          <a:lstStyle/>
          <a:p>
            <a:r>
              <a:rPr lang="en-US" sz="2400" dirty="0"/>
              <a:t>Why Notecards?</a:t>
            </a:r>
          </a:p>
          <a:p>
            <a:pPr lvl="1"/>
            <a:r>
              <a:rPr lang="en-US" sz="2200" dirty="0"/>
              <a:t>Notecards help with familiarizing with the subject and keeping it fresh over a long period of time (short-term memory &gt; long-term memory)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9C3A9-24D7-45F3-9CC7-28FFF232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52" y="2753425"/>
            <a:ext cx="8841159" cy="37742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E88614-E8B7-46B3-BFDE-C73687EF33C8}"/>
              </a:ext>
            </a:extLst>
          </p:cNvPr>
          <p:cNvSpPr/>
          <p:nvPr/>
        </p:nvSpPr>
        <p:spPr>
          <a:xfrm>
            <a:off x="5471958" y="2731789"/>
            <a:ext cx="2851355" cy="2320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F599-F722-42FA-AA3D-83778F39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5A00-0CB9-4784-B5E9-242A47AB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56" y="1331259"/>
            <a:ext cx="10943302" cy="4195481"/>
          </a:xfrm>
        </p:spPr>
        <p:txBody>
          <a:bodyPr/>
          <a:lstStyle/>
          <a:p>
            <a:r>
              <a:rPr lang="en-US" sz="2400" dirty="0"/>
              <a:t>DO NOT MEMORIZE</a:t>
            </a:r>
          </a:p>
          <a:p>
            <a:pPr lvl="1"/>
            <a:r>
              <a:rPr lang="en-US" sz="2000" dirty="0"/>
              <a:t>Memorization doesn’t help. Instead, create connections</a:t>
            </a:r>
          </a:p>
          <a:p>
            <a:r>
              <a:rPr lang="en-US" sz="2200" dirty="0"/>
              <a:t>Students who do well on notecards, review/study them, and take them seriously tend to do well on the AP Exam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EC283-78C1-4642-AA5B-62384E75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02" y="3428999"/>
            <a:ext cx="3381375" cy="2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1FF80-F8AA-4BB1-B5A5-D3FED208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45" y="3136438"/>
            <a:ext cx="3922611" cy="3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A765-20B2-46A7-8CF8-E12AF92A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D1EE-6235-4A8D-9B1C-2F50302A8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A0CC8-4377-4211-922C-2418A67A7B03}"/>
              </a:ext>
            </a:extLst>
          </p:cNvPr>
          <p:cNvSpPr/>
          <p:nvPr/>
        </p:nvSpPr>
        <p:spPr>
          <a:xfrm>
            <a:off x="186814" y="1455174"/>
            <a:ext cx="5909186" cy="495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(Front of Card)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Concept or Phrase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Where in the text it came from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Identifier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2F0F6-7B85-434E-AA82-AF5258046E04}"/>
              </a:ext>
            </a:extLst>
          </p:cNvPr>
          <p:cNvSpPr/>
          <p:nvPr/>
        </p:nvSpPr>
        <p:spPr>
          <a:xfrm>
            <a:off x="6096000" y="1460090"/>
            <a:ext cx="5909186" cy="495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(Back of Card)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Complete thought that corresponds to Concept/Phrase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Definition (use power verbs if possible)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Lists significance (general and historical)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Analyzes significance</a:t>
            </a:r>
          </a:p>
        </p:txBody>
      </p:sp>
    </p:spTree>
    <p:extLst>
      <p:ext uri="{BB962C8B-B14F-4D97-AF65-F5344CB8AC3E}">
        <p14:creationId xmlns:p14="http://schemas.microsoft.com/office/powerpoint/2010/main" val="178190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A765-20B2-46A7-8CF8-E12AF92A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D1EE-6235-4A8D-9B1C-2F50302A8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A0CC8-4377-4211-922C-2418A67A7B03}"/>
              </a:ext>
            </a:extLst>
          </p:cNvPr>
          <p:cNvSpPr/>
          <p:nvPr/>
        </p:nvSpPr>
        <p:spPr>
          <a:xfrm>
            <a:off x="186814" y="1455174"/>
            <a:ext cx="5909186" cy="495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Uruk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Chapter 2, pg. 69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Period 1/Ancient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2F0F6-7B85-434E-AA82-AF5258046E04}"/>
              </a:ext>
            </a:extLst>
          </p:cNvPr>
          <p:cNvSpPr/>
          <p:nvPr/>
        </p:nvSpPr>
        <p:spPr>
          <a:xfrm>
            <a:off x="6096000" y="1460090"/>
            <a:ext cx="5909186" cy="495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Ancient Mesopotamia’s largest city in 3000BCE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Described in the Epic of Gilgamesh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Is an example of an early, largely developed city post-Neolithic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Associated with the Fertile Crescent region (Tigris-Euphrates River Valley)</a:t>
            </a:r>
          </a:p>
        </p:txBody>
      </p:sp>
    </p:spTree>
    <p:extLst>
      <p:ext uri="{BB962C8B-B14F-4D97-AF65-F5344CB8AC3E}">
        <p14:creationId xmlns:p14="http://schemas.microsoft.com/office/powerpoint/2010/main" val="333134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F599-F722-42FA-AA3D-83778F39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5A00-0CB9-4784-B5E9-242A47AB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331259"/>
            <a:ext cx="11139948" cy="4195481"/>
          </a:xfrm>
        </p:spPr>
        <p:txBody>
          <a:bodyPr/>
          <a:lstStyle/>
          <a:p>
            <a:r>
              <a:rPr lang="en-US" sz="2800" dirty="0"/>
              <a:t>Study in piles</a:t>
            </a:r>
          </a:p>
          <a:p>
            <a:pPr lvl="1"/>
            <a:r>
              <a:rPr lang="en-US" sz="2400" dirty="0"/>
              <a:t>Pile 1: Cards you immediately recognize and can immediately answer</a:t>
            </a:r>
          </a:p>
          <a:p>
            <a:pPr lvl="1"/>
            <a:r>
              <a:rPr lang="en-US" sz="2400" dirty="0"/>
              <a:t>Pile 2: Cards you recognize eventually and can answer eventually</a:t>
            </a:r>
          </a:p>
          <a:p>
            <a:pPr lvl="1"/>
            <a:r>
              <a:rPr lang="en-US" sz="2400" dirty="0"/>
              <a:t>Pile 3: Cards you do no recognize</a:t>
            </a:r>
          </a:p>
          <a:p>
            <a:r>
              <a:rPr lang="en-US" sz="2400" dirty="0"/>
              <a:t>Reshuffle pile 2&amp;3 and start over again</a:t>
            </a:r>
          </a:p>
          <a:p>
            <a:pPr lvl="1"/>
            <a:r>
              <a:rPr lang="en-US" sz="2400" dirty="0"/>
              <a:t>Goal: Try to get all cards to Pile 1</a:t>
            </a:r>
          </a:p>
          <a:p>
            <a:pPr lvl="1"/>
            <a:r>
              <a:rPr lang="en-US" sz="2400" dirty="0"/>
              <a:t>When complete, move onto another set of cards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D02F7-A46C-4B9A-9F20-AF50F600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60" y="3557567"/>
            <a:ext cx="3129346" cy="2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F599-F722-42FA-AA3D-83778F39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Notecard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5A00-0CB9-4784-B5E9-242A47AB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582995"/>
            <a:ext cx="4945625" cy="4434348"/>
          </a:xfrm>
        </p:spPr>
        <p:txBody>
          <a:bodyPr>
            <a:normAutofit/>
          </a:bodyPr>
          <a:lstStyle/>
          <a:p>
            <a:r>
              <a:rPr lang="en-US" sz="3200" dirty="0"/>
              <a:t>DO NOT USE NOTECARDS FOR MORE THAN 15-MINs AT A TIME</a:t>
            </a:r>
          </a:p>
          <a:p>
            <a:pPr lvl="1"/>
            <a:r>
              <a:rPr lang="en-US" sz="2400" dirty="0"/>
              <a:t>Take a break and do something different for 30mins</a:t>
            </a:r>
          </a:p>
          <a:p>
            <a:pPr lvl="1"/>
            <a:r>
              <a:rPr lang="en-US" sz="2400" dirty="0"/>
              <a:t>Make sure to come back to them, though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1B4ED-0AAE-4CEA-962D-F4D581DA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412" y="1331259"/>
            <a:ext cx="5846477" cy="47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45B5-ED95-4753-8B40-AB8F3DA6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Reading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41DE-38D1-4110-A54B-BE31B48F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7020"/>
            <a:ext cx="9810494" cy="490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should you read the textbook?</a:t>
            </a:r>
          </a:p>
          <a:p>
            <a:r>
              <a:rPr lang="en-US" sz="2800" b="1" dirty="0"/>
              <a:t>Browse</a:t>
            </a:r>
            <a:r>
              <a:rPr lang="en-US" sz="2800" dirty="0"/>
              <a:t>: Look through the chapter</a:t>
            </a:r>
          </a:p>
          <a:p>
            <a:pPr lvl="1"/>
            <a:r>
              <a:rPr lang="en-US" sz="2400" dirty="0"/>
              <a:t>Read the headings of chapters, sections, and sub-sections</a:t>
            </a:r>
          </a:p>
          <a:p>
            <a:pPr lvl="1"/>
            <a:r>
              <a:rPr lang="en-US" sz="2400" dirty="0"/>
              <a:t>Read and look at all maps, drawings, paintings, graphs, and charts</a:t>
            </a:r>
          </a:p>
          <a:p>
            <a:pPr lvl="1"/>
            <a:r>
              <a:rPr lang="en-US" sz="2400" dirty="0"/>
              <a:t>Quick glance (15-20mins)</a:t>
            </a:r>
          </a:p>
        </p:txBody>
      </p:sp>
      <p:pic>
        <p:nvPicPr>
          <p:cNvPr id="4" name="Picture 2" descr="Image result for textbook">
            <a:extLst>
              <a:ext uri="{FF2B5EF4-FFF2-40B4-BE49-F238E27FC236}">
                <a16:creationId xmlns:a16="http://schemas.microsoft.com/office/drawing/2014/main" id="{A8347A89-6260-4CF7-99D4-5E819E4B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20" y="124644"/>
            <a:ext cx="4008028" cy="22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7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45B5-ED95-4753-8B40-AB8F3DA6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Reading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41DE-38D1-4110-A54B-BE31B48F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7020"/>
            <a:ext cx="9810494" cy="490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should you read the textbook?</a:t>
            </a:r>
          </a:p>
          <a:p>
            <a:r>
              <a:rPr lang="en-US" sz="2800" b="1" dirty="0"/>
              <a:t>Skim-and-Scan</a:t>
            </a:r>
          </a:p>
          <a:p>
            <a:pPr lvl="1"/>
            <a:r>
              <a:rPr lang="en-US" sz="2400" dirty="0"/>
              <a:t>Read the opening remarks of the chapter</a:t>
            </a:r>
          </a:p>
          <a:p>
            <a:pPr lvl="1"/>
            <a:r>
              <a:rPr lang="en-US" sz="2400" dirty="0"/>
              <a:t>Read the first paragraph of each section and sub-section</a:t>
            </a:r>
          </a:p>
          <a:p>
            <a:pPr lvl="1"/>
            <a:r>
              <a:rPr lang="en-US" sz="2400" dirty="0"/>
              <a:t>Find the thesis for the chapter and section</a:t>
            </a:r>
          </a:p>
          <a:p>
            <a:pPr lvl="1"/>
            <a:r>
              <a:rPr lang="en-US" sz="2400" dirty="0"/>
              <a:t>Read the first sentence of every other paragraph</a:t>
            </a:r>
          </a:p>
          <a:p>
            <a:pPr lvl="1"/>
            <a:r>
              <a:rPr lang="en-US" sz="2400" dirty="0"/>
              <a:t>Read the captions to the maps, graphs, etc. </a:t>
            </a:r>
          </a:p>
          <a:p>
            <a:pPr lvl="1"/>
            <a:r>
              <a:rPr lang="en-US" sz="2400" dirty="0"/>
              <a:t>(30-45mins)</a:t>
            </a:r>
          </a:p>
        </p:txBody>
      </p:sp>
      <p:pic>
        <p:nvPicPr>
          <p:cNvPr id="4" name="Picture 2" descr="Image result for textbook">
            <a:extLst>
              <a:ext uri="{FF2B5EF4-FFF2-40B4-BE49-F238E27FC236}">
                <a16:creationId xmlns:a16="http://schemas.microsoft.com/office/drawing/2014/main" id="{96C5E9D9-644A-4ED5-9FA5-98AD0FD1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20" y="124644"/>
            <a:ext cx="4008028" cy="22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7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474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Notecards, Reading, and Note-Taking</vt:lpstr>
      <vt:lpstr>Notecard Guide</vt:lpstr>
      <vt:lpstr>Notecard Guide</vt:lpstr>
      <vt:lpstr>Notecard Guide</vt:lpstr>
      <vt:lpstr>Notecard Guide</vt:lpstr>
      <vt:lpstr>Notecard Guide</vt:lpstr>
      <vt:lpstr>Notecard Guide</vt:lpstr>
      <vt:lpstr>Textbook Reading Guide</vt:lpstr>
      <vt:lpstr>Textbook Reading Guide</vt:lpstr>
      <vt:lpstr>Textbook Reading Guide</vt:lpstr>
      <vt:lpstr>NoteTaking Using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Notecards and Note Taking</dc:title>
  <dc:creator>Johnny Ng</dc:creator>
  <cp:lastModifiedBy>Johnny Ng</cp:lastModifiedBy>
  <cp:revision>10</cp:revision>
  <dcterms:created xsi:type="dcterms:W3CDTF">2018-08-28T20:16:15Z</dcterms:created>
  <dcterms:modified xsi:type="dcterms:W3CDTF">2018-08-28T23:30:35Z</dcterms:modified>
</cp:coreProperties>
</file>