
<file path=[Content_Types].xml><?xml version="1.0" encoding="utf-8"?>
<Types xmlns="http://schemas.openxmlformats.org/package/2006/content-types">
  <Default Extension="bmp" ContentType="image/bmp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0" r:id="rId9"/>
    <p:sldId id="263" r:id="rId10"/>
    <p:sldId id="276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7" r:id="rId24"/>
    <p:sldId id="278" r:id="rId25"/>
    <p:sldId id="279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80" y="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03FCE02C-6EC6-4E09-BC2C-9FDED4DE236E}" type="datetimeFigureOut">
              <a:rPr lang="en-US" dirty="0"/>
              <a:t>12/12/2018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075A7A-4A9A-410F-B848-AB998ACC9419}" type="datetimeFigureOut">
              <a:rPr lang="en-US" dirty="0"/>
              <a:pPr/>
              <a:t>12/12/2018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A5F3E88-2D66-4D17-B0FA-EA13CB20B2FF}" type="datetimeFigureOut">
              <a:rPr lang="en-US" dirty="0"/>
              <a:pPr/>
              <a:t>12/12/2018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8F36E1-9596-4E98-8786-4A17C5D29C65}" type="datetimeFigureOut">
              <a:rPr lang="en-US" dirty="0"/>
              <a:pPr/>
              <a:t>12/12/2018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E4D1A55-63BC-4BA2-9538-7DDEADA10621}" type="datetimeFigureOut">
              <a:rPr lang="en-US" dirty="0"/>
              <a:t>12/12/2018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6D01ABB-8821-4BF5-97A9-E1A66ACAEAA9}" type="datetimeFigureOut">
              <a:rPr lang="en-US" dirty="0"/>
              <a:pPr/>
              <a:t>12/12/2018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C37B1C-D4A1-4A4F-A470-80868146AFC5}" type="datetimeFigureOut">
              <a:rPr lang="en-US" dirty="0"/>
              <a:pPr/>
              <a:t>12/12/2018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31D1B9-F39E-471E-80A9-595CAA5664AD}" type="datetimeFigureOut">
              <a:rPr lang="en-US" dirty="0"/>
              <a:pPr/>
              <a:t>12/12/2018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FCEABC-E2B9-4606-A74F-CB06AF596887}" type="datetimeFigureOut">
              <a:rPr lang="en-US" dirty="0"/>
              <a:pPr/>
              <a:t>12/12/2018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8850A0-01A3-4F4E-AA52-F716A9BFD4EB}" type="datetimeFigureOut">
              <a:rPr lang="en-US" dirty="0"/>
              <a:pPr/>
              <a:t>12/12/2018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5811CCA-BB49-46C7-A0E2-F42339750F9A}" type="datetimeFigureOut">
              <a:rPr lang="en-US" dirty="0"/>
              <a:t>12/12/2018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17205CAA-4E5A-4223-BD55-C5D2841AC9EF}" type="datetimeFigureOut">
              <a:rPr lang="en-US" dirty="0"/>
              <a:t>12/12/2018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AP World History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Pegasus California School</a:t>
            </a:r>
          </a:p>
        </p:txBody>
      </p:sp>
    </p:spTree>
    <p:extLst>
      <p:ext uri="{BB962C8B-B14F-4D97-AF65-F5344CB8AC3E}">
        <p14:creationId xmlns:p14="http://schemas.microsoft.com/office/powerpoint/2010/main" val="2147721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F24FF-443C-4E01-9D50-A58BAA4A0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133218-2005-43F0-B2D6-CD36849C53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BAC252-63FF-4C60-9D32-66EFDEB26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9487" y="642594"/>
            <a:ext cx="5153025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807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/>
          <a:lstStyle/>
          <a:p>
            <a:r>
              <a:rPr lang="en-US" dirty="0"/>
              <a:t>Spiritual vs. Physical Rule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645" y="1904214"/>
            <a:ext cx="5858923" cy="4430598"/>
          </a:xfrm>
        </p:spPr>
        <p:txBody>
          <a:bodyPr>
            <a:normAutofit fontScale="85000" lnSpcReduction="10000"/>
          </a:bodyPr>
          <a:lstStyle/>
          <a:p>
            <a:r>
              <a:rPr lang="en-US" sz="3200" dirty="0"/>
              <a:t>Who do you believe has more authority on the people in Western Europe at the time?</a:t>
            </a:r>
          </a:p>
          <a:p>
            <a:pPr lvl="1"/>
            <a:r>
              <a:rPr lang="en-US" sz="2800" dirty="0"/>
              <a:t>Church or Emperor/Kings?</a:t>
            </a:r>
          </a:p>
          <a:p>
            <a:pPr lvl="1"/>
            <a:endParaRPr lang="en-US" sz="2800" dirty="0"/>
          </a:p>
          <a:p>
            <a:r>
              <a:rPr lang="en-US" sz="3000" dirty="0"/>
              <a:t>Originally, it was believed that matters of the spiritual and of the physical should be kept separate</a:t>
            </a:r>
          </a:p>
          <a:p>
            <a:pPr lvl="1"/>
            <a:r>
              <a:rPr lang="en-US" sz="2800" dirty="0"/>
              <a:t>Church = Spiritual Authority</a:t>
            </a:r>
          </a:p>
          <a:p>
            <a:pPr lvl="1"/>
            <a:r>
              <a:rPr lang="en-US" sz="2800" dirty="0"/>
              <a:t>Emperor/Kings = Physical Authority</a:t>
            </a:r>
          </a:p>
          <a:p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6568" y="1800519"/>
            <a:ext cx="5752282" cy="358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91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Meanwhile, Invasions on Europe (700-1000)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8764" y="2225668"/>
            <a:ext cx="6918436" cy="3718560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Vikings from the north (Scandinavia)</a:t>
            </a:r>
          </a:p>
          <a:p>
            <a:pPr lvl="1"/>
            <a:r>
              <a:rPr lang="en-US" sz="2400" dirty="0"/>
              <a:t>Colder climates pushed Viking peoples to plunder and raid European villages and cities</a:t>
            </a:r>
          </a:p>
          <a:p>
            <a:pPr lvl="1"/>
            <a:r>
              <a:rPr lang="en-US" sz="2400" dirty="0"/>
              <a:t>Invasion via the Rhine and Seine rivers</a:t>
            </a:r>
          </a:p>
          <a:p>
            <a:r>
              <a:rPr lang="en-US" sz="2800" dirty="0"/>
              <a:t>Magyar and Muslims</a:t>
            </a:r>
          </a:p>
          <a:p>
            <a:pPr lvl="1"/>
            <a:r>
              <a:rPr lang="en-US" sz="2400" dirty="0"/>
              <a:t>Magyars invaded from the East and sacked territories of present-day France</a:t>
            </a:r>
          </a:p>
          <a:p>
            <a:pPr lvl="1"/>
            <a:r>
              <a:rPr lang="en-US" sz="2400" dirty="0"/>
              <a:t>Abbasid Muslims conquered from the south, attacking from Spain and tip of Italy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61" y="2632268"/>
            <a:ext cx="4713334" cy="316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29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Feudalism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779" y="2103120"/>
            <a:ext cx="6119836" cy="4145280"/>
          </a:xfrm>
        </p:spPr>
        <p:txBody>
          <a:bodyPr>
            <a:normAutofit/>
          </a:bodyPr>
          <a:lstStyle/>
          <a:p>
            <a:r>
              <a:rPr lang="en-US" sz="2800" dirty="0"/>
              <a:t>Lords grant Fiefs (lands) to Vassals (nobles and bishops) for loyalty</a:t>
            </a:r>
          </a:p>
          <a:p>
            <a:pPr lvl="1"/>
            <a:r>
              <a:rPr lang="en-US" sz="2400" dirty="0"/>
              <a:t>Vassals grant land to Knights for protection</a:t>
            </a:r>
          </a:p>
          <a:p>
            <a:pPr lvl="1"/>
            <a:r>
              <a:rPr lang="en-US" sz="2400" dirty="0"/>
              <a:t>Serfs (Peasants) work the land and labor for the knights, vassals, and lords for the right to live and work in the land under protection</a:t>
            </a:r>
          </a:p>
          <a:p>
            <a:pPr lvl="2"/>
            <a:r>
              <a:rPr lang="en-US" sz="2200" dirty="0"/>
              <a:t>Serfs are contractually tied to the land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4615" y="1785277"/>
            <a:ext cx="5131923" cy="373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91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Knights Tale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103120"/>
            <a:ext cx="6844409" cy="3931920"/>
          </a:xfrm>
        </p:spPr>
        <p:txBody>
          <a:bodyPr>
            <a:normAutofit fontScale="92500"/>
          </a:bodyPr>
          <a:lstStyle/>
          <a:p>
            <a:r>
              <a:rPr lang="en-US" sz="3200" dirty="0"/>
              <a:t>Knights were the warrior class that defended the Kings/Lords/Vassals</a:t>
            </a:r>
          </a:p>
          <a:p>
            <a:r>
              <a:rPr lang="en-US" sz="3200" dirty="0"/>
              <a:t>Requirements for Knighthood</a:t>
            </a:r>
          </a:p>
          <a:p>
            <a:pPr lvl="1"/>
            <a:r>
              <a:rPr lang="en-US" sz="2800" dirty="0"/>
              <a:t>Had to be born into that class</a:t>
            </a:r>
          </a:p>
          <a:p>
            <a:pPr lvl="1"/>
            <a:r>
              <a:rPr lang="en-US" sz="2800" dirty="0"/>
              <a:t>Training</a:t>
            </a:r>
          </a:p>
          <a:p>
            <a:pPr lvl="2"/>
            <a:r>
              <a:rPr lang="en-US" sz="2400" dirty="0"/>
              <a:t>Knights start as a Page at age 7</a:t>
            </a:r>
          </a:p>
          <a:p>
            <a:pPr lvl="2"/>
            <a:r>
              <a:rPr lang="en-US" sz="2400" dirty="0"/>
              <a:t>Promoted to Squire</a:t>
            </a:r>
          </a:p>
          <a:p>
            <a:pPr lvl="2"/>
            <a:r>
              <a:rPr lang="en-US" sz="2400" dirty="0"/>
              <a:t>Became a knight at age 21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1209" y="1328394"/>
            <a:ext cx="3826259" cy="484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20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Knights Tale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3937" y="1892968"/>
            <a:ext cx="4700337" cy="4053146"/>
          </a:xfrm>
        </p:spPr>
        <p:txBody>
          <a:bodyPr>
            <a:normAutofit/>
          </a:bodyPr>
          <a:lstStyle/>
          <a:p>
            <a:r>
              <a:rPr lang="en-US" sz="3200" dirty="0"/>
              <a:t>Knights had to train constantly as there were constant threat from outside invaders and other kingdoms</a:t>
            </a:r>
          </a:p>
          <a:p>
            <a:pPr lvl="1"/>
            <a:r>
              <a:rPr lang="en-US" sz="2800" dirty="0"/>
              <a:t>Tournaments were held as tests and entertainment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432" y="2408830"/>
            <a:ext cx="6288505" cy="353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53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Knights Tale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902" y="1866507"/>
            <a:ext cx="7032396" cy="4168533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The knights (like the samurai) were subject to a discipline code</a:t>
            </a:r>
          </a:p>
          <a:p>
            <a:pPr lvl="1"/>
            <a:r>
              <a:rPr lang="en-US" sz="2400" dirty="0"/>
              <a:t>Best to give rules to a warrior class… they know how to kill</a:t>
            </a:r>
          </a:p>
          <a:p>
            <a:r>
              <a:rPr lang="en-US" sz="2800" dirty="0"/>
              <a:t>Chivalry – Devote oneself to the three L’s:</a:t>
            </a:r>
          </a:p>
          <a:p>
            <a:pPr lvl="1"/>
            <a:r>
              <a:rPr lang="en-US" sz="2400" dirty="0"/>
              <a:t>Lord of the Land</a:t>
            </a:r>
          </a:p>
          <a:p>
            <a:pPr lvl="1"/>
            <a:r>
              <a:rPr lang="en-US" sz="2400" dirty="0"/>
              <a:t>The Heavenly Lord</a:t>
            </a:r>
          </a:p>
          <a:p>
            <a:pPr lvl="1"/>
            <a:r>
              <a:rPr lang="en-US" sz="2400" dirty="0"/>
              <a:t>One’s Lady</a:t>
            </a:r>
          </a:p>
          <a:p>
            <a:r>
              <a:rPr lang="en-US" sz="2600" dirty="0"/>
              <a:t>No doubt, there was a certain romance to knighthood and chivalry</a:t>
            </a:r>
          </a:p>
          <a:p>
            <a:pPr lvl="1"/>
            <a:r>
              <a:rPr lang="en-US" sz="2400" dirty="0"/>
              <a:t>We see these depicted by stories like King Arthur and The Song of Roland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8352" y="1076309"/>
            <a:ext cx="3814251" cy="525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0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4947501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Power of the Church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9303" y="2103119"/>
            <a:ext cx="4600281" cy="4335387"/>
          </a:xfrm>
        </p:spPr>
        <p:txBody>
          <a:bodyPr>
            <a:normAutofit/>
          </a:bodyPr>
          <a:lstStyle/>
          <a:p>
            <a:r>
              <a:rPr lang="en-US" sz="2400" dirty="0"/>
              <a:t>The power of the Roman Catholic Church continues to grow during the medieval age</a:t>
            </a:r>
          </a:p>
          <a:p>
            <a:r>
              <a:rPr lang="en-US" sz="2400" dirty="0"/>
              <a:t>Medieval Social Structure:</a:t>
            </a:r>
          </a:p>
          <a:p>
            <a:pPr lvl="1"/>
            <a:r>
              <a:rPr lang="en-US" sz="2000" dirty="0"/>
              <a:t>God</a:t>
            </a:r>
          </a:p>
          <a:p>
            <a:pPr lvl="1"/>
            <a:r>
              <a:rPr lang="en-US" sz="2000" dirty="0"/>
              <a:t>Pope</a:t>
            </a:r>
          </a:p>
          <a:p>
            <a:pPr lvl="1"/>
            <a:r>
              <a:rPr lang="en-US" sz="2000" dirty="0"/>
              <a:t>Clergy</a:t>
            </a:r>
          </a:p>
          <a:p>
            <a:pPr lvl="2"/>
            <a:r>
              <a:rPr lang="en-US" sz="1800" dirty="0"/>
              <a:t>Cardinals, Bishops</a:t>
            </a:r>
          </a:p>
          <a:p>
            <a:pPr lvl="2"/>
            <a:r>
              <a:rPr lang="en-US" sz="1800" dirty="0"/>
              <a:t>Priests, Monks</a:t>
            </a:r>
          </a:p>
          <a:p>
            <a:pPr lvl="1"/>
            <a:r>
              <a:rPr lang="en-US" sz="2000" dirty="0"/>
              <a:t>Believers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9584" y="359790"/>
            <a:ext cx="6418868" cy="624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1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of the Church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450" y="2014194"/>
            <a:ext cx="7437748" cy="3931920"/>
          </a:xfrm>
        </p:spPr>
        <p:txBody>
          <a:bodyPr>
            <a:normAutofit/>
          </a:bodyPr>
          <a:lstStyle/>
          <a:p>
            <a:r>
              <a:rPr lang="en-US" sz="2800" dirty="0"/>
              <a:t>All believers have to follow Canon Law (laws of the Church)</a:t>
            </a:r>
          </a:p>
          <a:p>
            <a:r>
              <a:rPr lang="en-US" sz="2800" dirty="0"/>
              <a:t>What happens if you don’t follow religious law?</a:t>
            </a:r>
          </a:p>
          <a:p>
            <a:pPr lvl="2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1203" y="642594"/>
            <a:ext cx="3845593" cy="3053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496" y="4110086"/>
            <a:ext cx="3067407" cy="26134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2459" y="3912303"/>
            <a:ext cx="556634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As a believer, it’s scary enough to be told you’re going hell when you die but it’s worse if you’re higher on the social order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66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Punishments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4875" y="2458721"/>
            <a:ext cx="8321348" cy="3680014"/>
          </a:xfrm>
        </p:spPr>
        <p:txBody>
          <a:bodyPr>
            <a:normAutofit fontScale="92500" lnSpcReduction="10000"/>
          </a:bodyPr>
          <a:lstStyle/>
          <a:p>
            <a:r>
              <a:rPr lang="en-US" sz="2800" b="1" dirty="0"/>
              <a:t>Excommunication</a:t>
            </a:r>
            <a:r>
              <a:rPr lang="en-US" sz="2800" dirty="0"/>
              <a:t>: banishment from the church</a:t>
            </a:r>
          </a:p>
          <a:p>
            <a:pPr lvl="1"/>
            <a:r>
              <a:rPr lang="en-US" sz="2800" dirty="0"/>
              <a:t>Vassals of a lord who has been excommunicated have no obligation to lord anymore and would likely leave </a:t>
            </a:r>
          </a:p>
          <a:p>
            <a:r>
              <a:rPr lang="en-US" sz="2800" b="1" dirty="0"/>
              <a:t>Interdiction</a:t>
            </a:r>
            <a:r>
              <a:rPr lang="en-US" sz="2800" dirty="0"/>
              <a:t>: religious services could not be performed</a:t>
            </a:r>
          </a:p>
          <a:p>
            <a:pPr lvl="1"/>
            <a:r>
              <a:rPr lang="en-US" sz="2800" dirty="0"/>
              <a:t>Lands owned by a lord would not receive religious services (in essence, damning everyone who lived on the land to hell)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5207" y="76333"/>
            <a:ext cx="3686479" cy="23823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60" y="2984735"/>
            <a:ext cx="2875915" cy="215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41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103120"/>
            <a:ext cx="5938199" cy="3931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Notes</a:t>
            </a:r>
          </a:p>
          <a:p>
            <a:r>
              <a:rPr lang="en-US" sz="2800" dirty="0"/>
              <a:t>European Middle Ages (500-1500)</a:t>
            </a:r>
          </a:p>
          <a:p>
            <a:pPr lvl="1"/>
            <a:r>
              <a:rPr lang="en-US" sz="2400" dirty="0"/>
              <a:t>Charlemagne and the Germanic Kingdoms</a:t>
            </a:r>
          </a:p>
          <a:p>
            <a:pPr lvl="1"/>
            <a:r>
              <a:rPr lang="en-US" sz="2400" dirty="0"/>
              <a:t>Invaders of Western Europe</a:t>
            </a:r>
          </a:p>
          <a:p>
            <a:pPr lvl="1"/>
            <a:r>
              <a:rPr lang="en-US" sz="2400" dirty="0"/>
              <a:t>Age of Chivalry</a:t>
            </a:r>
          </a:p>
          <a:p>
            <a:pPr lvl="1"/>
            <a:r>
              <a:rPr lang="en-US" sz="2400" dirty="0"/>
              <a:t>Power of the Catholic Church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4999" y="529226"/>
            <a:ext cx="4705350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255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Conflicts Between Church and Secular Rule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103120"/>
            <a:ext cx="7671847" cy="3931920"/>
          </a:xfrm>
        </p:spPr>
        <p:txBody>
          <a:bodyPr>
            <a:normAutofit lnSpcReduction="10000"/>
          </a:bodyPr>
          <a:lstStyle/>
          <a:p>
            <a:r>
              <a:rPr lang="en-US" sz="2800" b="1" dirty="0"/>
              <a:t>Secular</a:t>
            </a:r>
            <a:r>
              <a:rPr lang="en-US" sz="2800" dirty="0"/>
              <a:t> (worldly) rule and the Church often clashed</a:t>
            </a:r>
          </a:p>
          <a:p>
            <a:r>
              <a:rPr lang="en-US" sz="2800" b="1" dirty="0"/>
              <a:t>Lay Investiture</a:t>
            </a:r>
          </a:p>
          <a:p>
            <a:pPr lvl="1"/>
            <a:r>
              <a:rPr lang="en-US" sz="2600" dirty="0"/>
              <a:t>Kings and nobles believed that they could appoint the Bishops</a:t>
            </a:r>
          </a:p>
          <a:p>
            <a:r>
              <a:rPr lang="en-US" sz="2800" dirty="0"/>
              <a:t>In 1075, Pope Gregory VII banned Lay Investiture</a:t>
            </a:r>
          </a:p>
          <a:p>
            <a:pPr lvl="1"/>
            <a:r>
              <a:rPr lang="en-US" sz="2600" dirty="0"/>
              <a:t>Henry IV was angry and stated that Gregory should step down as pope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7245" y="2014194"/>
            <a:ext cx="3200550" cy="366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30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Henry IV Excommunicated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86370" y="2014194"/>
            <a:ext cx="3970891" cy="4150936"/>
          </a:xfrm>
        </p:spPr>
        <p:txBody>
          <a:bodyPr>
            <a:normAutofit/>
          </a:bodyPr>
          <a:lstStyle/>
          <a:p>
            <a:r>
              <a:rPr lang="en-US" sz="2800" dirty="0"/>
              <a:t>Henry begged outside of the castle the Pope stayed at to be released from excommunication</a:t>
            </a:r>
          </a:p>
          <a:p>
            <a:r>
              <a:rPr lang="en-US" sz="2800" dirty="0"/>
              <a:t>Supposedly waited three days in the snow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059" y="2103120"/>
            <a:ext cx="6740361" cy="417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7813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336" r="13550" b="-2"/>
          <a:stretch/>
        </p:blipFill>
        <p:spPr>
          <a:xfrm>
            <a:off x="7837371" y="237744"/>
            <a:ext cx="4124416" cy="6382512"/>
          </a:xfrm>
          <a:prstGeom prst="rect">
            <a:avLst/>
          </a:prstGeom>
        </p:spPr>
      </p:pic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4393" y="237744"/>
            <a:ext cx="7652977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53" y="374904"/>
            <a:ext cx="7340156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680" y="642593"/>
            <a:ext cx="6281928" cy="1744183"/>
          </a:xfrm>
        </p:spPr>
        <p:txBody>
          <a:bodyPr>
            <a:normAutofit/>
          </a:bodyPr>
          <a:lstStyle/>
          <a:p>
            <a:r>
              <a:rPr lang="en-US" dirty="0"/>
              <a:t>Concordat of Worms (1122)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8680" y="2386584"/>
            <a:ext cx="6281928" cy="3648456"/>
          </a:xfrm>
        </p:spPr>
        <p:txBody>
          <a:bodyPr>
            <a:normAutofit/>
          </a:bodyPr>
          <a:lstStyle/>
          <a:p>
            <a:r>
              <a:rPr lang="en-US" sz="2800" dirty="0"/>
              <a:t>Agreement between secular leaders and church that only the Pope can appoint bishops, but that the Emperor could veto </a:t>
            </a:r>
          </a:p>
          <a:p>
            <a:r>
              <a:rPr lang="en-US" sz="2800" dirty="0"/>
              <a:t>However, conflicts between the church and the secular rulers will continue</a:t>
            </a:r>
          </a:p>
        </p:txBody>
      </p:sp>
    </p:spTree>
    <p:extLst>
      <p:ext uri="{BB962C8B-B14F-4D97-AF65-F5344CB8AC3E}">
        <p14:creationId xmlns:p14="http://schemas.microsoft.com/office/powerpoint/2010/main" val="248392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43A4-8543-48C5-BB27-D9E85AA00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CD6455-DE70-4893-B6A4-C0E621791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3A8E5D-CC9D-48EC-A3A0-D2EFE9A0B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950" y="495300"/>
            <a:ext cx="53721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627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2C97A-7E94-4C3A-B6E8-5A2DD2718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E91E9-299E-4733-87ED-CB9FB9FB9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4C7875-6DDE-4B2B-AB5F-A13E59AE0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323850"/>
            <a:ext cx="11087100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9585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1B469-F94D-4DB8-AEEA-259C0150E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23899-78B5-4088-92D0-E8B9D45CF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Image result for mongols in europe map">
            <a:extLst>
              <a:ext uri="{FF2B5EF4-FFF2-40B4-BE49-F238E27FC236}">
                <a16:creationId xmlns:a16="http://schemas.microsoft.com/office/drawing/2014/main" id="{F6E4B19E-C949-4E7C-B45D-2E36AB1A5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847" y="0"/>
            <a:ext cx="86772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659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Where did we last leave off with the Western Roman Empire?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463" y="2103120"/>
            <a:ext cx="6441869" cy="4287520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Germanic tribes sacked Rome in 410 CE</a:t>
            </a:r>
          </a:p>
          <a:p>
            <a:pPr lvl="1"/>
            <a:r>
              <a:rPr lang="en-US" sz="2800" dirty="0"/>
              <a:t>Visigoth and Vandals had been attacking the city </a:t>
            </a:r>
          </a:p>
          <a:p>
            <a:pPr lvl="1"/>
            <a:r>
              <a:rPr lang="en-US" sz="2800" dirty="0"/>
              <a:t>It was a symbolic end of the Roman Empire </a:t>
            </a:r>
          </a:p>
          <a:p>
            <a:pPr lvl="1"/>
            <a:r>
              <a:rPr lang="en-US" sz="2800" dirty="0"/>
              <a:t>Rome was looted but many of the structures were still left intact</a:t>
            </a:r>
          </a:p>
          <a:p>
            <a:pPr lvl="1"/>
            <a:r>
              <a:rPr lang="en-US" sz="2800" dirty="0"/>
              <a:t>The only stabilizing organization was the Catholic Church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6332" y="2281287"/>
            <a:ext cx="4700612" cy="346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27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996677"/>
          </a:xfrm>
        </p:spPr>
        <p:txBody>
          <a:bodyPr/>
          <a:lstStyle/>
          <a:p>
            <a:r>
              <a:rPr lang="en-US" dirty="0"/>
              <a:t>The Move towards Feudalism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83120" y="1862826"/>
            <a:ext cx="4571999" cy="4412503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Peoples from the major cities spread to the countryside</a:t>
            </a:r>
          </a:p>
          <a:p>
            <a:pPr lvl="1"/>
            <a:r>
              <a:rPr lang="en-US" sz="2400" dirty="0"/>
              <a:t>Place like Rome were no longer considered safe</a:t>
            </a:r>
          </a:p>
          <a:p>
            <a:r>
              <a:rPr lang="en-US" sz="2800" dirty="0"/>
              <a:t>No loyalty to Emperor or Kings</a:t>
            </a:r>
          </a:p>
          <a:p>
            <a:pPr lvl="1"/>
            <a:r>
              <a:rPr lang="en-US" sz="2400" dirty="0"/>
              <a:t>Local lords with fiefdoms (lands) became the leaders of local areas and constantly fought one another for dominance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C4EA32-CFD8-44E0-B859-D732B677B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258" y="1785788"/>
            <a:ext cx="6716862" cy="45240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A9D1D9-7A8C-4E6B-9E36-78FA3165B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824" y="1510055"/>
            <a:ext cx="6237940" cy="49383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DA88AD-70D6-4895-8F1C-4A60CECCE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11" y="2004423"/>
            <a:ext cx="7126356" cy="38601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96532E-0D68-41A1-81ED-DAC9AD3511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616" y="2089042"/>
            <a:ext cx="7126356" cy="32702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2C4EFB-E909-4223-8390-46948C26E4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406" y="1510055"/>
            <a:ext cx="6704198" cy="515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30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66E43D-6F32-43D4-85C9-43E409B77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0941" y="1454529"/>
            <a:ext cx="3431885" cy="44328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Spread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618" y="1753386"/>
            <a:ext cx="7634141" cy="4270342"/>
          </a:xfrm>
        </p:spPr>
        <p:txBody>
          <a:bodyPr/>
          <a:lstStyle/>
          <a:p>
            <a:r>
              <a:rPr lang="en-US" sz="2800" dirty="0"/>
              <a:t>As people spread everywhere, religion and language also spread as well</a:t>
            </a:r>
          </a:p>
          <a:p>
            <a:pPr lvl="1"/>
            <a:r>
              <a:rPr lang="en-US" sz="2400" dirty="0"/>
              <a:t>Monasteries were built around various places in Europe as place where Christians could worship</a:t>
            </a:r>
          </a:p>
          <a:p>
            <a:pPr lvl="2"/>
            <a:r>
              <a:rPr lang="en-US" sz="2000" dirty="0"/>
              <a:t>Monks and Nuns devoted themselves to the Church</a:t>
            </a:r>
          </a:p>
          <a:p>
            <a:pPr lvl="2"/>
            <a:r>
              <a:rPr lang="en-US" sz="2000" dirty="0"/>
              <a:t>Were often the centers of education in the local area</a:t>
            </a:r>
          </a:p>
          <a:p>
            <a:pPr lvl="1"/>
            <a:r>
              <a:rPr lang="en-US" sz="2400" dirty="0"/>
              <a:t>Latin evolved into the various Romance languages (French, Spanish, Portuguese, Italian, etc.)</a:t>
            </a:r>
          </a:p>
          <a:p>
            <a:pPr lvl="2"/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9369650"/>
              </p:ext>
            </p:extLst>
          </p:nvPr>
        </p:nvGraphicFramePr>
        <p:xfrm>
          <a:off x="8305012" y="841342"/>
          <a:ext cx="3376370" cy="2345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8185">
                  <a:extLst>
                    <a:ext uri="{9D8B030D-6E8A-4147-A177-3AD203B41FA5}">
                      <a16:colId xmlns:a16="http://schemas.microsoft.com/office/drawing/2014/main" val="4218413706"/>
                    </a:ext>
                  </a:extLst>
                </a:gridCol>
                <a:gridCol w="1688185">
                  <a:extLst>
                    <a:ext uri="{9D8B030D-6E8A-4147-A177-3AD203B41FA5}">
                      <a16:colId xmlns:a16="http://schemas.microsoft.com/office/drawing/2014/main" val="3272574842"/>
                    </a:ext>
                  </a:extLst>
                </a:gridCol>
              </a:tblGrid>
              <a:tr h="58642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French Word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Latin Word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391281"/>
                  </a:ext>
                </a:extLst>
              </a:tr>
              <a:tr h="586426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Feminin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Femininus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280953"/>
                  </a:ext>
                </a:extLst>
              </a:tr>
              <a:tr h="58642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Papier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Papyrus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7638145"/>
                  </a:ext>
                </a:extLst>
              </a:tr>
              <a:tr h="586426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Peche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Persicum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236966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439642"/>
              </p:ext>
            </p:extLst>
          </p:nvPr>
        </p:nvGraphicFramePr>
        <p:xfrm>
          <a:off x="8305012" y="3678024"/>
          <a:ext cx="3376370" cy="2345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8185">
                  <a:extLst>
                    <a:ext uri="{9D8B030D-6E8A-4147-A177-3AD203B41FA5}">
                      <a16:colId xmlns:a16="http://schemas.microsoft.com/office/drawing/2014/main" val="4218413706"/>
                    </a:ext>
                  </a:extLst>
                </a:gridCol>
                <a:gridCol w="1688185">
                  <a:extLst>
                    <a:ext uri="{9D8B030D-6E8A-4147-A177-3AD203B41FA5}">
                      <a16:colId xmlns:a16="http://schemas.microsoft.com/office/drawing/2014/main" val="3272574842"/>
                    </a:ext>
                  </a:extLst>
                </a:gridCol>
              </a:tblGrid>
              <a:tr h="58642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Spanish Word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Latin Word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391281"/>
                  </a:ext>
                </a:extLst>
              </a:tr>
              <a:tr h="586426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Disccionario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Dictio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280953"/>
                  </a:ext>
                </a:extLst>
              </a:tr>
              <a:tr h="58642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Escuela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Schola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7638145"/>
                  </a:ext>
                </a:extLst>
              </a:tr>
              <a:tr h="58642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Bueno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Bonus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23696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107DC8DE-93EC-4D08-AF2B-6D8B77E01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641" y="0"/>
            <a:ext cx="97047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35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Rise of the Franks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76240" y="1892076"/>
            <a:ext cx="6086541" cy="4183603"/>
          </a:xfrm>
        </p:spPr>
        <p:txBody>
          <a:bodyPr/>
          <a:lstStyle/>
          <a:p>
            <a:r>
              <a:rPr lang="en-US" sz="2800" dirty="0"/>
              <a:t>The Franks inhabited the territory of the </a:t>
            </a:r>
            <a:r>
              <a:rPr lang="en-US" sz="2800" dirty="0" err="1"/>
              <a:t>Gauls</a:t>
            </a:r>
            <a:r>
              <a:rPr lang="en-US" sz="2800" dirty="0"/>
              <a:t>, the “barbarians” that the Roman Empire fought during the rise of Rome</a:t>
            </a:r>
          </a:p>
          <a:p>
            <a:pPr lvl="1"/>
            <a:r>
              <a:rPr lang="en-US" sz="2400" dirty="0"/>
              <a:t>Territory included present-day France and Switzerland</a:t>
            </a:r>
          </a:p>
          <a:p>
            <a:r>
              <a:rPr lang="en-US" sz="2800" dirty="0"/>
              <a:t>Clovis, the leader of the Franks, institutes Christianity as the religion of the land in 511CE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19" y="1892077"/>
            <a:ext cx="4716839" cy="435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00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Charles the Hammer and the Battle of Tours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839" y="2103120"/>
            <a:ext cx="4590853" cy="3931920"/>
          </a:xfrm>
        </p:spPr>
        <p:txBody>
          <a:bodyPr>
            <a:normAutofit/>
          </a:bodyPr>
          <a:lstStyle/>
          <a:p>
            <a:r>
              <a:rPr lang="en-US" sz="2800" dirty="0"/>
              <a:t>In 732 CE, the leader of the Franks, Charles Martel, defeated the Muslim army at the Battle of Tours</a:t>
            </a:r>
          </a:p>
          <a:p>
            <a:pPr lvl="1"/>
            <a:r>
              <a:rPr lang="en-US" sz="2400" dirty="0"/>
              <a:t>Prevented Muslim Empires in Spain from moving further east towards the rest of Europe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8692" y="1559125"/>
            <a:ext cx="6216245" cy="459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23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03C66-A522-4039-BF6A-9DB95CAB3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the other side of Eurasia…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D3744-A79F-4F89-BABC-F83C625F58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FD9337-19B2-4C52-8EC5-CB17B752D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330" y="0"/>
            <a:ext cx="101653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6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Charlemagne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3315" y="2600960"/>
            <a:ext cx="11050205" cy="362712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Grandson of Charles the Hammer (established the Carolingian Dynasty)</a:t>
            </a:r>
          </a:p>
          <a:p>
            <a:pPr lvl="1"/>
            <a:r>
              <a:rPr lang="en-US" sz="2400" dirty="0"/>
              <a:t>Helped to spread the territory further than Charles Martel</a:t>
            </a:r>
          </a:p>
          <a:p>
            <a:r>
              <a:rPr lang="en-US" sz="2800" dirty="0"/>
              <a:t>Charlemagne saves Pope Leo III</a:t>
            </a:r>
          </a:p>
          <a:p>
            <a:pPr lvl="1"/>
            <a:r>
              <a:rPr lang="en-US" sz="2400" dirty="0"/>
              <a:t>Pope was accused to scandals and barely escapes being beaten to death</a:t>
            </a:r>
          </a:p>
          <a:p>
            <a:pPr lvl="1"/>
            <a:r>
              <a:rPr lang="en-US" sz="2400" dirty="0"/>
              <a:t>Asked for help from Charlemagne and was escorted back to Rome</a:t>
            </a:r>
          </a:p>
          <a:p>
            <a:r>
              <a:rPr lang="en-US" sz="2800" dirty="0"/>
              <a:t>Charlemagne gets crowned Emperor in 800CE</a:t>
            </a:r>
          </a:p>
          <a:p>
            <a:pPr lvl="1"/>
            <a:r>
              <a:rPr lang="en-US" sz="2600" dirty="0"/>
              <a:t>Death of Charlemagne leads to a split in lands and once again, feudalism</a:t>
            </a:r>
          </a:p>
        </p:txBody>
      </p:sp>
      <p:pic>
        <p:nvPicPr>
          <p:cNvPr id="2050" name="Picture 2" descr="https://media1.britannica.com/eb-media/26/96926-004-3E2CBE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3060"/>
            <a:ext cx="523875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44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1666</TotalTime>
  <Words>967</Words>
  <Application>Microsoft Office PowerPoint</Application>
  <PresentationFormat>Widescreen</PresentationFormat>
  <Paragraphs>127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Century Gothic</vt:lpstr>
      <vt:lpstr>Savon</vt:lpstr>
      <vt:lpstr>AP World History</vt:lpstr>
      <vt:lpstr>Agenda</vt:lpstr>
      <vt:lpstr>Where did we last leave off with the Western Roman Empire?</vt:lpstr>
      <vt:lpstr>The Move towards Feudalism</vt:lpstr>
      <vt:lpstr>The Spread</vt:lpstr>
      <vt:lpstr>Rise of the Franks</vt:lpstr>
      <vt:lpstr>Charles the Hammer and the Battle of Tours</vt:lpstr>
      <vt:lpstr>On the other side of Eurasia…</vt:lpstr>
      <vt:lpstr>Charlemagne</vt:lpstr>
      <vt:lpstr>PowerPoint Presentation</vt:lpstr>
      <vt:lpstr>Spiritual vs. Physical Rule</vt:lpstr>
      <vt:lpstr>Meanwhile, Invasions on Europe (700-1000)</vt:lpstr>
      <vt:lpstr>Further Feudalism</vt:lpstr>
      <vt:lpstr>A Knights Tale</vt:lpstr>
      <vt:lpstr>A Knights Tale</vt:lpstr>
      <vt:lpstr>A Knights Tale</vt:lpstr>
      <vt:lpstr>Power of the Church</vt:lpstr>
      <vt:lpstr>Power of the Church</vt:lpstr>
      <vt:lpstr>Two Punishments</vt:lpstr>
      <vt:lpstr>Conflicts Between Church and Secular Rule</vt:lpstr>
      <vt:lpstr>Henry IV Excommunicated</vt:lpstr>
      <vt:lpstr>Concordat of Worms (1122)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 World History</dc:title>
  <dc:creator>Johnny Ng</dc:creator>
  <cp:lastModifiedBy>Johnny Ng</cp:lastModifiedBy>
  <cp:revision>30</cp:revision>
  <dcterms:created xsi:type="dcterms:W3CDTF">2017-03-27T14:50:45Z</dcterms:created>
  <dcterms:modified xsi:type="dcterms:W3CDTF">2018-12-12T23:00:14Z</dcterms:modified>
</cp:coreProperties>
</file>