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9" r:id="rId2"/>
    <p:sldId id="270" r:id="rId3"/>
    <p:sldId id="271" r:id="rId4"/>
    <p:sldId id="273" r:id="rId5"/>
    <p:sldId id="274" r:id="rId6"/>
    <p:sldId id="275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5A90-819F-4F4C-B24F-B40CDE96F027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9FF8-9EA4-4B55-A41F-BCA6471004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69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5A90-819F-4F4C-B24F-B40CDE96F027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9FF8-9EA4-4B55-A41F-BCA647100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0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5A90-819F-4F4C-B24F-B40CDE96F027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9FF8-9EA4-4B55-A41F-BCA647100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7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5A90-819F-4F4C-B24F-B40CDE96F027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9FF8-9EA4-4B55-A41F-BCA647100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6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5A90-819F-4F4C-B24F-B40CDE96F027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9FF8-9EA4-4B55-A41F-BCA6471004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03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5A90-819F-4F4C-B24F-B40CDE96F027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9FF8-9EA4-4B55-A41F-BCA647100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5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5A90-819F-4F4C-B24F-B40CDE96F027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9FF8-9EA4-4B55-A41F-BCA647100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8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5A90-819F-4F4C-B24F-B40CDE96F027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9FF8-9EA4-4B55-A41F-BCA647100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4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5A90-819F-4F4C-B24F-B40CDE96F027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9FF8-9EA4-4B55-A41F-BCA647100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4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A7E5A90-819F-4F4C-B24F-B40CDE96F027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339FF8-9EA4-4B55-A41F-BCA647100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5A90-819F-4F4C-B24F-B40CDE96F027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9FF8-9EA4-4B55-A41F-BCA647100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8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7E5A90-819F-4F4C-B24F-B40CDE96F027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C339FF8-9EA4-4B55-A41F-BCA6471004B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76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111017-9F57-4A4E-BFD5-9A6D4A115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642" y="463604"/>
            <a:ext cx="4177885" cy="3133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Hinduism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15824"/>
            <a:ext cx="6557286" cy="450383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Followers: </a:t>
            </a:r>
          </a:p>
          <a:p>
            <a:pPr lvl="1"/>
            <a:r>
              <a:rPr lang="en-US" sz="2600" dirty="0"/>
              <a:t>Hindus</a:t>
            </a:r>
          </a:p>
          <a:p>
            <a:r>
              <a:rPr lang="en-US" sz="2800" dirty="0"/>
              <a:t>Adjective:</a:t>
            </a:r>
          </a:p>
          <a:p>
            <a:pPr lvl="1"/>
            <a:r>
              <a:rPr lang="en-US" sz="2400" dirty="0"/>
              <a:t>Hindu (ex. “Hindu book”)</a:t>
            </a:r>
          </a:p>
          <a:p>
            <a:r>
              <a:rPr lang="en-US" sz="2800" dirty="0"/>
              <a:t>Origin:</a:t>
            </a:r>
          </a:p>
          <a:p>
            <a:pPr lvl="1"/>
            <a:r>
              <a:rPr lang="en-US" sz="2600" dirty="0"/>
              <a:t>5000 BCE, India</a:t>
            </a:r>
          </a:p>
          <a:p>
            <a:r>
              <a:rPr lang="en-US" sz="2800" dirty="0"/>
              <a:t>Mono/Poly/Non-Theistic?</a:t>
            </a:r>
          </a:p>
          <a:p>
            <a:pPr lvl="1"/>
            <a:r>
              <a:rPr lang="en-US" sz="2600" dirty="0"/>
              <a:t>Many, Many Gods!</a:t>
            </a:r>
          </a:p>
          <a:p>
            <a:r>
              <a:rPr lang="en-US" sz="2800" dirty="0"/>
              <a:t># of Followers today:</a:t>
            </a:r>
          </a:p>
          <a:p>
            <a:pPr lvl="1"/>
            <a:r>
              <a:rPr lang="en-US" sz="2600" dirty="0"/>
              <a:t>1 billion followers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upload.wikimedia.org/wikipedia/commons/thumb/b/b7/Om_symbol.svg/220px-Om_symbo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489" y="0"/>
            <a:ext cx="2567247" cy="264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382" y="3214376"/>
            <a:ext cx="3867556" cy="25736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D52508-F0B9-4FA7-AF1A-56E3CCDEAF1E}"/>
              </a:ext>
            </a:extLst>
          </p:cNvPr>
          <p:cNvSpPr txBox="1"/>
          <p:nvPr/>
        </p:nvSpPr>
        <p:spPr>
          <a:xfrm>
            <a:off x="9928160" y="2648932"/>
            <a:ext cx="203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‘Om’ as Symbol</a:t>
            </a:r>
          </a:p>
        </p:txBody>
      </p:sp>
      <p:pic>
        <p:nvPicPr>
          <p:cNvPr id="7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D6B55E63-195E-4184-8CB0-8CC9DC6BF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33" y="-61515"/>
            <a:ext cx="10377197" cy="691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2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Hindu Deities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3101419"/>
            <a:ext cx="10131425" cy="3450210"/>
          </a:xfrm>
        </p:spPr>
        <p:txBody>
          <a:bodyPr>
            <a:normAutofit/>
          </a:bodyPr>
          <a:lstStyle/>
          <a:p>
            <a:r>
              <a:rPr lang="en-US" sz="2800" dirty="0"/>
              <a:t>The Trimurti:</a:t>
            </a:r>
          </a:p>
          <a:p>
            <a:pPr lvl="1"/>
            <a:r>
              <a:rPr lang="en-US" sz="2800" b="1" dirty="0"/>
              <a:t>Brahma</a:t>
            </a:r>
            <a:r>
              <a:rPr lang="en-US" sz="2800" dirty="0"/>
              <a:t> – the creator god</a:t>
            </a:r>
          </a:p>
          <a:p>
            <a:pPr lvl="1"/>
            <a:r>
              <a:rPr lang="en-US" sz="2800" b="1" dirty="0"/>
              <a:t>Vishnu</a:t>
            </a:r>
            <a:r>
              <a:rPr lang="en-US" sz="2800" dirty="0"/>
              <a:t> – the preserver/protector</a:t>
            </a:r>
          </a:p>
          <a:p>
            <a:pPr lvl="1"/>
            <a:r>
              <a:rPr lang="en-US" sz="2800" b="1" dirty="0"/>
              <a:t>Shiva</a:t>
            </a:r>
            <a:r>
              <a:rPr lang="en-US" sz="2800" dirty="0"/>
              <a:t> – Patron god of yoga, arts, and meditation; also known as the destroyer</a:t>
            </a:r>
          </a:p>
          <a:p>
            <a:endParaRPr lang="en-US" dirty="0"/>
          </a:p>
        </p:txBody>
      </p:sp>
      <p:pic>
        <p:nvPicPr>
          <p:cNvPr id="1026" name="Picture 2" descr="Image result for brahma vishnu shiva">
            <a:extLst>
              <a:ext uri="{FF2B5EF4-FFF2-40B4-BE49-F238E27FC236}">
                <a16:creationId xmlns:a16="http://schemas.microsoft.com/office/drawing/2014/main" id="{8E472363-2FB6-47F7-878D-3AE107430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19270"/>
            <a:ext cx="5661612" cy="432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73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Hinduism -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687" y="1928203"/>
            <a:ext cx="8587821" cy="3649133"/>
          </a:xfrm>
        </p:spPr>
        <p:txBody>
          <a:bodyPr>
            <a:noAutofit/>
          </a:bodyPr>
          <a:lstStyle/>
          <a:p>
            <a:r>
              <a:rPr lang="en-US" sz="2800" b="1" dirty="0"/>
              <a:t>Vedas</a:t>
            </a:r>
          </a:p>
          <a:p>
            <a:pPr lvl="1"/>
            <a:r>
              <a:rPr lang="en-US" sz="2400" dirty="0"/>
              <a:t>Sacred writings. Includes four which goes over prayers, hymns, ritual rules, and spells</a:t>
            </a:r>
          </a:p>
          <a:p>
            <a:r>
              <a:rPr lang="en-US" sz="2800" dirty="0"/>
              <a:t>The Rig Veda mentions yoga as a practice of Hinduism</a:t>
            </a:r>
          </a:p>
          <a:p>
            <a:pPr lvl="1"/>
            <a:r>
              <a:rPr lang="en-US" sz="2600" dirty="0"/>
              <a:t>It has a meditative and spiritual core</a:t>
            </a:r>
          </a:p>
          <a:p>
            <a:pPr lvl="1"/>
            <a:r>
              <a:rPr lang="en-US" sz="2600" dirty="0"/>
              <a:t>Focuses on both physical and mental strength building</a:t>
            </a:r>
          </a:p>
          <a:p>
            <a:r>
              <a:rPr lang="en-US" sz="2800" dirty="0"/>
              <a:t>How to Read the Vedas?</a:t>
            </a:r>
          </a:p>
          <a:p>
            <a:pPr lvl="1"/>
            <a:r>
              <a:rPr lang="en-US" sz="2400" dirty="0"/>
              <a:t>The </a:t>
            </a:r>
            <a:r>
              <a:rPr lang="en-US" sz="2400" b="1" dirty="0"/>
              <a:t>Upanishads</a:t>
            </a:r>
            <a:r>
              <a:rPr lang="en-US" sz="2400" dirty="0"/>
              <a:t> was a book written around 600BCE</a:t>
            </a:r>
          </a:p>
          <a:p>
            <a:pPr lvl="1"/>
            <a:r>
              <a:rPr lang="en-US" sz="2400" dirty="0"/>
              <a:t>Written as a dialog between teacher and student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46" y="4446044"/>
            <a:ext cx="1869905" cy="2262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823" y="0"/>
            <a:ext cx="2102177" cy="2102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0BE5C3-680C-48A7-A2A1-2EBF375F5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2397" y="1900539"/>
            <a:ext cx="3605556" cy="22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2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Hinduism -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54" y="1885360"/>
            <a:ext cx="11125985" cy="4141509"/>
          </a:xfrm>
        </p:spPr>
        <p:txBody>
          <a:bodyPr>
            <a:noAutofit/>
          </a:bodyPr>
          <a:lstStyle/>
          <a:p>
            <a:r>
              <a:rPr lang="en-US" sz="2800" b="1" u="sng" dirty="0"/>
              <a:t>Atman</a:t>
            </a:r>
            <a:r>
              <a:rPr lang="en-US" sz="2800" dirty="0"/>
              <a:t>: Your own soul</a:t>
            </a:r>
          </a:p>
          <a:p>
            <a:r>
              <a:rPr lang="en-US" sz="2800" b="1" u="sng" dirty="0"/>
              <a:t>Brahman</a:t>
            </a:r>
            <a:r>
              <a:rPr lang="en-US" sz="2800" dirty="0"/>
              <a:t>: The soul of every thing in the universe and the universe itself</a:t>
            </a:r>
          </a:p>
          <a:p>
            <a:r>
              <a:rPr lang="en-US" sz="2800" b="1" u="sng" dirty="0"/>
              <a:t>Moksha</a:t>
            </a:r>
            <a:r>
              <a:rPr lang="en-US" sz="2800" dirty="0"/>
              <a:t>: Perfect understanding of the relationship between one’s Atman and the Brahman; the end of the cycle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177" y="3921550"/>
            <a:ext cx="5761114" cy="28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9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Hinduism -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34" y="1687399"/>
            <a:ext cx="8929539" cy="4339472"/>
          </a:xfrm>
        </p:spPr>
        <p:txBody>
          <a:bodyPr>
            <a:noAutofit/>
          </a:bodyPr>
          <a:lstStyle/>
          <a:p>
            <a:r>
              <a:rPr lang="en-US" sz="2800" b="1" u="sng" dirty="0"/>
              <a:t>Samsara</a:t>
            </a:r>
            <a:r>
              <a:rPr lang="en-US" sz="2800" dirty="0"/>
              <a:t>: The cycle of reincarnation</a:t>
            </a:r>
          </a:p>
          <a:p>
            <a:pPr lvl="1"/>
            <a:r>
              <a:rPr lang="en-US" sz="2400" b="1" u="sng" dirty="0"/>
              <a:t>Reincarnation</a:t>
            </a:r>
            <a:r>
              <a:rPr lang="en-US" sz="2400" dirty="0"/>
              <a:t>: Every living thing has a soul. When a living thing dies, it’s </a:t>
            </a:r>
            <a:r>
              <a:rPr lang="en-US" sz="2400" dirty="0">
                <a:solidFill>
                  <a:srgbClr val="FF0000"/>
                </a:solidFill>
              </a:rPr>
              <a:t>Atman</a:t>
            </a:r>
            <a:r>
              <a:rPr lang="en-US" sz="2400" dirty="0"/>
              <a:t> moves to a new life to live again</a:t>
            </a:r>
          </a:p>
          <a:p>
            <a:r>
              <a:rPr lang="en-US" sz="2800" b="1" u="sng" dirty="0"/>
              <a:t>Karma</a:t>
            </a:r>
            <a:r>
              <a:rPr lang="en-US" sz="2800" dirty="0"/>
              <a:t>: Good or bad ‘points’ that determine where your </a:t>
            </a:r>
            <a:r>
              <a:rPr lang="en-US" sz="2800" dirty="0">
                <a:solidFill>
                  <a:srgbClr val="FF0000"/>
                </a:solidFill>
              </a:rPr>
              <a:t>Atman</a:t>
            </a:r>
            <a:r>
              <a:rPr lang="en-US" sz="2800" dirty="0"/>
              <a:t> goes after death </a:t>
            </a:r>
          </a:p>
          <a:p>
            <a:r>
              <a:rPr lang="en-US" sz="2800" b="1" u="sng" dirty="0"/>
              <a:t>Dharma</a:t>
            </a:r>
            <a:r>
              <a:rPr lang="en-US" sz="2800" dirty="0"/>
              <a:t>: Rules determining good/bad </a:t>
            </a:r>
            <a:r>
              <a:rPr lang="en-US" sz="2800" dirty="0">
                <a:solidFill>
                  <a:srgbClr val="FF0000"/>
                </a:solidFill>
              </a:rPr>
              <a:t>Karma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078" y="4462938"/>
            <a:ext cx="3442338" cy="2220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677" y="286603"/>
            <a:ext cx="2556134" cy="39705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7478D6-7050-4BF9-9DAD-696F80901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690" y="4447014"/>
            <a:ext cx="2318700" cy="231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0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726" y="286603"/>
            <a:ext cx="5086467" cy="1450757"/>
          </a:xfrm>
        </p:spPr>
        <p:txBody>
          <a:bodyPr/>
          <a:lstStyle/>
          <a:p>
            <a:r>
              <a:rPr lang="en-US" dirty="0"/>
              <a:t>Indian Caste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6214" y="1875935"/>
            <a:ext cx="4341012" cy="3915266"/>
          </a:xfrm>
        </p:spPr>
        <p:txBody>
          <a:bodyPr/>
          <a:lstStyle/>
          <a:p>
            <a:r>
              <a:rPr lang="en-US" sz="2800" dirty="0"/>
              <a:t>Your </a:t>
            </a:r>
            <a:r>
              <a:rPr lang="en-US" sz="2800" dirty="0">
                <a:solidFill>
                  <a:srgbClr val="FF0000"/>
                </a:solidFill>
              </a:rPr>
              <a:t>karmic</a:t>
            </a:r>
            <a:r>
              <a:rPr lang="en-US" sz="2800" dirty="0"/>
              <a:t> deeds determine where you go after Samsara </a:t>
            </a:r>
          </a:p>
          <a:p>
            <a:pPr lvl="1"/>
            <a:r>
              <a:rPr lang="en-US" sz="3200" dirty="0"/>
              <a:t>Mostly Good Karma</a:t>
            </a:r>
          </a:p>
          <a:p>
            <a:pPr lvl="1"/>
            <a:r>
              <a:rPr lang="en-US" sz="3200" dirty="0"/>
              <a:t>Mostly Bad Karma</a:t>
            </a:r>
          </a:p>
          <a:p>
            <a:endParaRPr lang="en-US" sz="2600" dirty="0"/>
          </a:p>
          <a:p>
            <a:pPr algn="ctr"/>
            <a:r>
              <a:rPr lang="en-US" sz="2600" dirty="0"/>
              <a:t>Why does religion benefit those in power?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2" y="286603"/>
            <a:ext cx="5984371" cy="6315959"/>
          </a:xfrm>
          <a:prstGeom prst="rect">
            <a:avLst/>
          </a:prstGeom>
        </p:spPr>
      </p:pic>
      <p:sp>
        <p:nvSpPr>
          <p:cNvPr id="5" name="Arrow: Down 4"/>
          <p:cNvSpPr/>
          <p:nvPr/>
        </p:nvSpPr>
        <p:spPr>
          <a:xfrm>
            <a:off x="10374166" y="3331350"/>
            <a:ext cx="443060" cy="365594"/>
          </a:xfrm>
          <a:prstGeom prst="downArrow">
            <a:avLst>
              <a:gd name="adj1" fmla="val 50000"/>
              <a:gd name="adj2" fmla="val 525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/>
          <p:cNvSpPr/>
          <p:nvPr/>
        </p:nvSpPr>
        <p:spPr>
          <a:xfrm>
            <a:off x="10374166" y="2760222"/>
            <a:ext cx="443060" cy="3466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1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C5D29-7F4A-4B49-BF8A-AD6CCD48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Pilgrimages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B8EA9-E57D-4268-9F45-BBA78D8ED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944" y="4255044"/>
            <a:ext cx="10470736" cy="2135482"/>
          </a:xfrm>
        </p:spPr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b="1" dirty="0" err="1"/>
              <a:t>Kumbh</a:t>
            </a:r>
            <a:r>
              <a:rPr lang="en-US" sz="3200" b="1" dirty="0"/>
              <a:t> Mela </a:t>
            </a:r>
            <a:r>
              <a:rPr lang="en-US" sz="3200" dirty="0"/>
              <a:t>are festivals that are held every three years in different locations</a:t>
            </a:r>
          </a:p>
          <a:p>
            <a:pPr lvl="1"/>
            <a:r>
              <a:rPr lang="en-US" sz="2800" dirty="0"/>
              <a:t>Followers bathe in the sacred/holy rivers of the </a:t>
            </a:r>
            <a:r>
              <a:rPr lang="en-US" sz="2800" u="sng" dirty="0"/>
              <a:t>Ganges</a:t>
            </a:r>
            <a:r>
              <a:rPr lang="en-US" sz="2800" dirty="0"/>
              <a:t>, the </a:t>
            </a:r>
            <a:r>
              <a:rPr lang="en-US" sz="2800" u="sng" dirty="0"/>
              <a:t>Yamuna</a:t>
            </a:r>
            <a:r>
              <a:rPr lang="en-US" sz="2800" dirty="0"/>
              <a:t>, the </a:t>
            </a:r>
            <a:r>
              <a:rPr lang="en-US" sz="2800" u="sng" dirty="0"/>
              <a:t>Godavari</a:t>
            </a:r>
            <a:r>
              <a:rPr lang="en-US" sz="2800" dirty="0"/>
              <a:t>, and the </a:t>
            </a:r>
            <a:r>
              <a:rPr lang="en-US" sz="2800" u="sng" dirty="0"/>
              <a:t>Shipra</a:t>
            </a:r>
          </a:p>
        </p:txBody>
      </p:sp>
      <p:pic>
        <p:nvPicPr>
          <p:cNvPr id="2050" name="Picture 2" descr="Image result for kumbh mela">
            <a:extLst>
              <a:ext uri="{FF2B5EF4-FFF2-40B4-BE49-F238E27FC236}">
                <a16:creationId xmlns:a16="http://schemas.microsoft.com/office/drawing/2014/main" id="{6D5F5B26-56AB-49A2-A1EF-5B71681B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52" y="172093"/>
            <a:ext cx="6772506" cy="376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ECD92C-5617-4A0D-B0CF-4A196FDB0117}"/>
              </a:ext>
            </a:extLst>
          </p:cNvPr>
          <p:cNvSpPr/>
          <p:nvPr/>
        </p:nvSpPr>
        <p:spPr>
          <a:xfrm>
            <a:off x="684944" y="2054832"/>
            <a:ext cx="44007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Hindus practice their faith by making a </a:t>
            </a:r>
            <a:r>
              <a:rPr lang="en-US" sz="3200" b="1" dirty="0"/>
              <a:t>Pilgrimage</a:t>
            </a:r>
            <a:r>
              <a:rPr lang="en-US" sz="3200" dirty="0"/>
              <a:t> (travelling to holy sites)</a:t>
            </a:r>
          </a:p>
        </p:txBody>
      </p:sp>
    </p:spTree>
    <p:extLst>
      <p:ext uri="{BB962C8B-B14F-4D97-AF65-F5344CB8AC3E}">
        <p14:creationId xmlns:p14="http://schemas.microsoft.com/office/powerpoint/2010/main" val="35883901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5543</TotalTime>
  <Words>321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Retrospect</vt:lpstr>
      <vt:lpstr>Hinduism</vt:lpstr>
      <vt:lpstr>Hindu Deities</vt:lpstr>
      <vt:lpstr>Hinduism - Philosophy</vt:lpstr>
      <vt:lpstr>Hinduism - Terms</vt:lpstr>
      <vt:lpstr>Hinduism - Terms</vt:lpstr>
      <vt:lpstr>Indian Caste System</vt:lpstr>
      <vt:lpstr>Pilgrimages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Pegasus California School</dc:title>
  <dc:creator>Johnny Ng</dc:creator>
  <cp:lastModifiedBy>Johnny Ng</cp:lastModifiedBy>
  <cp:revision>128</cp:revision>
  <dcterms:created xsi:type="dcterms:W3CDTF">2017-08-27T21:59:51Z</dcterms:created>
  <dcterms:modified xsi:type="dcterms:W3CDTF">2018-09-17T21:40:48Z</dcterms:modified>
</cp:coreProperties>
</file>