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2"/>
  </p:notesMasterIdLst>
  <p:sldIdLst>
    <p:sldId id="257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465D1-470D-4964-9B1F-0BA912CAA7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9D85A-3620-4C10-B85D-DF178BFEE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http://www.johndclare.net/peace_treaties4.htm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D85A-3620-4C10-B85D-DF178BFEE6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4/18/2017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67CBE-A814-450A-8B12-C47560655C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8AADE-4857-4AAD-996A-970379CF12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64CA7-988B-4B66-A1C1-0B84EC6931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642594"/>
            <a:ext cx="10058400" cy="86815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Germany’s Provisions Post WWI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678" y="1510748"/>
            <a:ext cx="7902057" cy="48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Dawes Plan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362200" y="1981201"/>
            <a:ext cx="1981200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United States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4343400" y="2667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848600" y="1981201"/>
            <a:ext cx="1981200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Germany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181600" y="4495801"/>
            <a:ext cx="1981200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Allies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 flipV="1">
            <a:off x="3352800" y="3352800"/>
            <a:ext cx="1828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>
            <a:off x="7162800" y="3352800"/>
            <a:ext cx="1752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343400" y="21336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High-interest Loans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8229600" y="44196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War Reparations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981200" y="4419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Interest on War Debts</a:t>
            </a:r>
          </a:p>
        </p:txBody>
      </p:sp>
    </p:spTree>
    <p:extLst>
      <p:ext uri="{BB962C8B-B14F-4D97-AF65-F5344CB8AC3E}">
        <p14:creationId xmlns:p14="http://schemas.microsoft.com/office/powerpoint/2010/main" val="23226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335127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Causes of the Great Depression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383" y="1759225"/>
            <a:ext cx="7116417" cy="46448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200" dirty="0"/>
              <a:t>Agricultural Depression</a:t>
            </a:r>
          </a:p>
          <a:p>
            <a:pPr lvl="1" eaLnBrk="1" hangingPunct="1">
              <a:defRPr/>
            </a:pPr>
            <a:r>
              <a:rPr lang="en-US" sz="2800" dirty="0"/>
              <a:t>Decline in wheat prices</a:t>
            </a:r>
          </a:p>
          <a:p>
            <a:pPr lvl="1" eaLnBrk="1" hangingPunct="1">
              <a:defRPr/>
            </a:pPr>
            <a:r>
              <a:rPr lang="en-US" sz="2800" dirty="0"/>
              <a:t>“Dust Bowl”</a:t>
            </a:r>
          </a:p>
          <a:p>
            <a:pPr eaLnBrk="1" hangingPunct="1">
              <a:defRPr/>
            </a:pPr>
            <a:r>
              <a:rPr lang="en-US" sz="3200" dirty="0"/>
              <a:t>Bank Failures</a:t>
            </a:r>
          </a:p>
          <a:p>
            <a:pPr eaLnBrk="1" hangingPunct="1">
              <a:defRPr/>
            </a:pPr>
            <a:r>
              <a:rPr lang="en-US" sz="3200" dirty="0"/>
              <a:t>Overproduction of Goods</a:t>
            </a:r>
          </a:p>
          <a:p>
            <a:pPr lvl="1" eaLnBrk="1" hangingPunct="1">
              <a:defRPr/>
            </a:pPr>
            <a:r>
              <a:rPr lang="en-US" sz="2800" dirty="0"/>
              <a:t>Production grew by 50%; wages increased at slower rate</a:t>
            </a:r>
          </a:p>
          <a:p>
            <a:pPr eaLnBrk="1" hangingPunct="1">
              <a:defRPr/>
            </a:pPr>
            <a:r>
              <a:rPr lang="en-US" sz="3200" dirty="0"/>
              <a:t>Credit</a:t>
            </a:r>
          </a:p>
          <a:p>
            <a:pPr lvl="1" eaLnBrk="1" hangingPunct="1">
              <a:defRPr/>
            </a:pPr>
            <a:r>
              <a:rPr lang="en-US" sz="2800" dirty="0"/>
              <a:t>Buying goods (including stock) on margin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64" y="2014194"/>
            <a:ext cx="5745663" cy="3341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243" y="1825928"/>
            <a:ext cx="2951922" cy="42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Effects of the Great Depression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735" y="1815412"/>
            <a:ext cx="6822830" cy="46331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200" dirty="0"/>
              <a:t>Decline of world trade</a:t>
            </a:r>
          </a:p>
          <a:p>
            <a:pPr lvl="1" eaLnBrk="1" hangingPunct="1">
              <a:defRPr/>
            </a:pPr>
            <a:r>
              <a:rPr lang="en-US" sz="2800" dirty="0"/>
              <a:t>Countries turn to economic nationalism</a:t>
            </a:r>
          </a:p>
          <a:p>
            <a:pPr eaLnBrk="1" hangingPunct="1">
              <a:defRPr/>
            </a:pPr>
            <a:r>
              <a:rPr lang="en-US" sz="3200" dirty="0"/>
              <a:t>Massive unemployment</a:t>
            </a:r>
          </a:p>
          <a:p>
            <a:pPr lvl="1" eaLnBrk="1" hangingPunct="1">
              <a:defRPr/>
            </a:pPr>
            <a:r>
              <a:rPr lang="en-US" sz="2800" dirty="0"/>
              <a:t>German unemployment 40%</a:t>
            </a:r>
          </a:p>
          <a:p>
            <a:pPr eaLnBrk="1" hangingPunct="1">
              <a:defRPr/>
            </a:pPr>
            <a:r>
              <a:rPr lang="en-US" sz="3200" dirty="0"/>
              <a:t>Global decline in industrial production</a:t>
            </a:r>
          </a:p>
          <a:p>
            <a:pPr lvl="1" eaLnBrk="1" hangingPunct="1">
              <a:defRPr/>
            </a:pPr>
            <a:r>
              <a:rPr lang="en-US" sz="2800" dirty="0"/>
              <a:t>German production declines by 30%; France 20%</a:t>
            </a:r>
          </a:p>
          <a:p>
            <a:pPr eaLnBrk="1" hangingPunct="1">
              <a:defRPr/>
            </a:pPr>
            <a:r>
              <a:rPr lang="en-US" sz="3200" dirty="0"/>
              <a:t>Poverty and hunger widespread</a:t>
            </a:r>
          </a:p>
          <a:p>
            <a:pPr lvl="1" eaLnBrk="1" hangingPunct="1">
              <a:defRPr/>
            </a:pPr>
            <a:r>
              <a:rPr lang="en-US" sz="2800" dirty="0"/>
              <a:t>Starvation in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4" y="2123524"/>
            <a:ext cx="4816541" cy="356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18" y="1650260"/>
            <a:ext cx="3185286" cy="51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Reactions to the Depression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409" y="1752600"/>
            <a:ext cx="7108754" cy="46283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/>
              <a:t>Government Changes</a:t>
            </a:r>
          </a:p>
          <a:p>
            <a:pPr lvl="1" eaLnBrk="1" hangingPunct="1">
              <a:defRPr/>
            </a:pPr>
            <a:r>
              <a:rPr lang="en-US" sz="3200" dirty="0"/>
              <a:t>Welfare State</a:t>
            </a:r>
          </a:p>
          <a:p>
            <a:pPr lvl="2" eaLnBrk="1" hangingPunct="1">
              <a:defRPr/>
            </a:pPr>
            <a:r>
              <a:rPr lang="en-US" sz="2800" dirty="0"/>
              <a:t>The New Deal</a:t>
            </a:r>
          </a:p>
          <a:p>
            <a:pPr lvl="1" eaLnBrk="1" hangingPunct="1">
              <a:defRPr/>
            </a:pPr>
            <a:r>
              <a:rPr lang="en-US" sz="3200" dirty="0"/>
              <a:t>Keynesian Economics</a:t>
            </a:r>
          </a:p>
          <a:p>
            <a:pPr eaLnBrk="1" hangingPunct="1">
              <a:defRPr/>
            </a:pPr>
            <a:r>
              <a:rPr lang="en-US" sz="3600" dirty="0"/>
              <a:t>Political Radicalization</a:t>
            </a:r>
          </a:p>
          <a:p>
            <a:pPr lvl="1" eaLnBrk="1" hangingPunct="1">
              <a:defRPr/>
            </a:pPr>
            <a:r>
              <a:rPr lang="en-US" sz="3200" dirty="0"/>
              <a:t>Rise of communist and fascist parties</a:t>
            </a:r>
          </a:p>
          <a:p>
            <a:pPr lvl="1" eaLnBrk="1" hangingPunct="1">
              <a:defRPr/>
            </a:pPr>
            <a:r>
              <a:rPr lang="en-US" sz="3200" dirty="0"/>
              <a:t>Germany and Japan turn to state controlled economic growth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63" y="3963404"/>
            <a:ext cx="3446601" cy="2581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088" y="161385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Totalitarianism and Mass Mobilization</a:t>
            </a:r>
          </a:p>
        </p:txBody>
      </p:sp>
    </p:spTree>
    <p:extLst>
      <p:ext uri="{BB962C8B-B14F-4D97-AF65-F5344CB8AC3E}">
        <p14:creationId xmlns:p14="http://schemas.microsoft.com/office/powerpoint/2010/main" val="22399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5982" y="542994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Characteristics of Totalitarianism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982" y="1838739"/>
            <a:ext cx="6761923" cy="445273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/>
              <a:t>Attack liberal democracy and capitalism</a:t>
            </a:r>
          </a:p>
          <a:p>
            <a:pPr eaLnBrk="1" hangingPunct="1">
              <a:defRPr/>
            </a:pPr>
            <a:r>
              <a:rPr lang="en-US" sz="2800" dirty="0"/>
              <a:t>State directed economy</a:t>
            </a:r>
          </a:p>
          <a:p>
            <a:pPr eaLnBrk="1" hangingPunct="1">
              <a:defRPr/>
            </a:pPr>
            <a:r>
              <a:rPr lang="en-US" sz="2800" dirty="0"/>
              <a:t>State more important than the individual</a:t>
            </a:r>
          </a:p>
          <a:p>
            <a:pPr eaLnBrk="1" hangingPunct="1">
              <a:defRPr/>
            </a:pPr>
            <a:r>
              <a:rPr lang="en-US" sz="2800" dirty="0"/>
              <a:t>Charismatic dictators</a:t>
            </a:r>
          </a:p>
          <a:p>
            <a:pPr eaLnBrk="1" hangingPunct="1">
              <a:defRPr/>
            </a:pPr>
            <a:r>
              <a:rPr lang="en-US" sz="2800" dirty="0"/>
              <a:t>Depend upon mobilization of the masses</a:t>
            </a:r>
          </a:p>
          <a:p>
            <a:pPr eaLnBrk="1" hangingPunct="1">
              <a:defRPr/>
            </a:pPr>
            <a:r>
              <a:rPr lang="en-US" sz="2800" dirty="0"/>
              <a:t>Embrace public welfare programs</a:t>
            </a:r>
          </a:p>
          <a:p>
            <a:pPr eaLnBrk="1" hangingPunct="1">
              <a:defRPr/>
            </a:pPr>
            <a:r>
              <a:rPr lang="en-US" sz="2800" dirty="0"/>
              <a:t>Use censorship and propaganda</a:t>
            </a:r>
          </a:p>
          <a:p>
            <a:pPr eaLnBrk="1" hangingPunct="1">
              <a:defRPr/>
            </a:pPr>
            <a:r>
              <a:rPr lang="en-US" sz="2800" dirty="0"/>
              <a:t>Women not permitted a public role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18" y="1152939"/>
            <a:ext cx="5138531" cy="51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Rise of Adolf Hitler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6775174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Born in Austria</a:t>
            </a:r>
          </a:p>
          <a:p>
            <a:pPr lvl="1" eaLnBrk="1" hangingPunct="1">
              <a:defRPr/>
            </a:pPr>
            <a:r>
              <a:rPr lang="en-US" sz="2400" dirty="0"/>
              <a:t>High school dropout</a:t>
            </a:r>
          </a:p>
          <a:p>
            <a:pPr eaLnBrk="1" hangingPunct="1">
              <a:defRPr/>
            </a:pPr>
            <a:r>
              <a:rPr lang="en-US" sz="2800" dirty="0"/>
              <a:t>Served in World War I</a:t>
            </a:r>
          </a:p>
          <a:p>
            <a:pPr eaLnBrk="1" hangingPunct="1">
              <a:defRPr/>
            </a:pPr>
            <a:r>
              <a:rPr lang="en-US" sz="2800" dirty="0"/>
              <a:t>Arrested for role in Beer Hall Putsch</a:t>
            </a:r>
          </a:p>
          <a:p>
            <a:pPr eaLnBrk="1" hangingPunct="1">
              <a:defRPr/>
            </a:pPr>
            <a:r>
              <a:rPr lang="en-US" sz="2800" dirty="0"/>
              <a:t>Writes Mein </a:t>
            </a:r>
            <a:r>
              <a:rPr lang="en-US" sz="2800" dirty="0" err="1"/>
              <a:t>Kampf</a:t>
            </a:r>
            <a:r>
              <a:rPr lang="en-US" sz="2800" dirty="0"/>
              <a:t> from prison</a:t>
            </a:r>
          </a:p>
          <a:p>
            <a:pPr eaLnBrk="1" hangingPunct="1">
              <a:defRPr/>
            </a:pPr>
            <a:r>
              <a:rPr lang="en-US" sz="2800" dirty="0"/>
              <a:t>Became chancellor of Germany in 1933</a:t>
            </a:r>
          </a:p>
        </p:txBody>
      </p:sp>
      <p:pic>
        <p:nvPicPr>
          <p:cNvPr id="20484" name="Picture 6" descr="Hitler the O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43" y="753977"/>
            <a:ext cx="3621157" cy="54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0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Reforms of Adolf Hitler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836" y="1898374"/>
            <a:ext cx="11310732" cy="4492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Ignores provisions of the Treaty of Versailles</a:t>
            </a:r>
          </a:p>
          <a:p>
            <a:pPr lvl="1" eaLnBrk="1" hangingPunct="1">
              <a:defRPr/>
            </a:pPr>
            <a:r>
              <a:rPr lang="en-US" sz="2800" dirty="0"/>
              <a:t>Ends war reparations payments</a:t>
            </a:r>
          </a:p>
          <a:p>
            <a:pPr lvl="1" eaLnBrk="1" hangingPunct="1">
              <a:defRPr/>
            </a:pPr>
            <a:r>
              <a:rPr lang="en-US" sz="2800" dirty="0"/>
              <a:t>Uses militarization to ease the burdens of the Great Depression</a:t>
            </a:r>
          </a:p>
          <a:p>
            <a:pPr lvl="1" eaLnBrk="1" hangingPunct="1">
              <a:defRPr/>
            </a:pPr>
            <a:r>
              <a:rPr lang="en-US" sz="2800" dirty="0"/>
              <a:t>Many countries sympathized with Germany</a:t>
            </a:r>
          </a:p>
          <a:p>
            <a:pPr eaLnBrk="1" hangingPunct="1">
              <a:defRPr/>
            </a:pPr>
            <a:r>
              <a:rPr lang="en-US" sz="3200" dirty="0"/>
              <a:t>Nazis seize complete political control</a:t>
            </a:r>
          </a:p>
          <a:p>
            <a:pPr eaLnBrk="1" hangingPunct="1">
              <a:defRPr/>
            </a:pPr>
            <a:r>
              <a:rPr lang="en-US" sz="3200" dirty="0"/>
              <a:t>Beginning of the Holocaust</a:t>
            </a:r>
          </a:p>
          <a:p>
            <a:pPr lvl="1" eaLnBrk="1" hangingPunct="1">
              <a:defRPr/>
            </a:pPr>
            <a:r>
              <a:rPr lang="en-US" sz="2800" dirty="0"/>
              <a:t>Nuremburg Laws (1935)</a:t>
            </a:r>
          </a:p>
        </p:txBody>
      </p:sp>
    </p:spTree>
    <p:extLst>
      <p:ext uri="{BB962C8B-B14F-4D97-AF65-F5344CB8AC3E}">
        <p14:creationId xmlns:p14="http://schemas.microsoft.com/office/powerpoint/2010/main" val="26482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510"/>
            <a:ext cx="12192000" cy="38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51" y="362298"/>
            <a:ext cx="9088092" cy="62230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d/d7/Bundesarchiv_Bild_183-R99993%2C_Jude_mit_Stern_in_Berlin.jpg/170px-Bundesarchiv_Bild_183-R99993%2C_Jude_mit_Stern_in_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1" y="533264"/>
            <a:ext cx="4283766" cy="60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6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00878" y="652533"/>
            <a:ext cx="2461591" cy="55196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Europe after the Great War</a:t>
            </a:r>
          </a:p>
        </p:txBody>
      </p:sp>
      <p:pic>
        <p:nvPicPr>
          <p:cNvPr id="6147" name="Picture 7" descr="Territorial Changes in Post World War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9" y="102344"/>
            <a:ext cx="8663611" cy="66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8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Social Changes of the 1920s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5591" y="2136914"/>
            <a:ext cx="7851913" cy="43632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Class distinctions faded away as role of aristocracy declined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Government expansion led to expansion of “white-collar” jobs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Advancements in technology prevented growth of working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Women earned the right to vote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2" y="2014194"/>
            <a:ext cx="30003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Scientific Revolution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809" y="1868557"/>
            <a:ext cx="7225747" cy="44825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Albert Einstein and Werner Heisenberg challenged traditional ideas of the universe</a:t>
            </a:r>
          </a:p>
          <a:p>
            <a:pPr lvl="1" eaLnBrk="1" hangingPunct="1">
              <a:defRPr/>
            </a:pPr>
            <a:r>
              <a:rPr lang="en-US" sz="2800" dirty="0"/>
              <a:t>“Truth was merely a set of mental constructs”</a:t>
            </a:r>
          </a:p>
          <a:p>
            <a:pPr lvl="1" eaLnBrk="1" hangingPunct="1">
              <a:defRPr/>
            </a:pPr>
            <a:r>
              <a:rPr lang="en-US" sz="2800" dirty="0"/>
              <a:t>Atomic world replaces classical world</a:t>
            </a:r>
          </a:p>
          <a:p>
            <a:pPr eaLnBrk="1" hangingPunct="1">
              <a:defRPr/>
            </a:pPr>
            <a:r>
              <a:rPr lang="en-US" sz="3200" dirty="0"/>
              <a:t>Sigmund Freud</a:t>
            </a:r>
          </a:p>
          <a:p>
            <a:pPr lvl="1" eaLnBrk="1" hangingPunct="1">
              <a:defRPr/>
            </a:pPr>
            <a:r>
              <a:rPr lang="en-US" sz="2800" dirty="0"/>
              <a:t>Psychoanalysis was the key to understanding human behavior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19" y="2580032"/>
            <a:ext cx="3751947" cy="3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Artistic Revolution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419225"/>
            <a:ext cx="4096578" cy="49053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Literature</a:t>
            </a:r>
          </a:p>
          <a:p>
            <a:pPr lvl="1" eaLnBrk="1" hangingPunct="1">
              <a:defRPr/>
            </a:pPr>
            <a:r>
              <a:rPr lang="en-US" sz="2800" dirty="0"/>
              <a:t>Ernest Hemmingway</a:t>
            </a:r>
          </a:p>
          <a:p>
            <a:pPr lvl="1" eaLnBrk="1" hangingPunct="1">
              <a:defRPr/>
            </a:pPr>
            <a:r>
              <a:rPr lang="en-US" sz="2800" dirty="0"/>
              <a:t>John Steinbeck</a:t>
            </a:r>
          </a:p>
          <a:p>
            <a:pPr lvl="1" eaLnBrk="1" hangingPunct="1">
              <a:defRPr/>
            </a:pPr>
            <a:r>
              <a:rPr lang="en-US" sz="2800" dirty="0"/>
              <a:t>F. Scott Fitzgerald</a:t>
            </a:r>
          </a:p>
          <a:p>
            <a:pPr eaLnBrk="1" hangingPunct="1">
              <a:defRPr/>
            </a:pPr>
            <a:r>
              <a:rPr lang="en-US" sz="3200" dirty="0"/>
              <a:t>Art</a:t>
            </a:r>
          </a:p>
          <a:p>
            <a:pPr lvl="1" eaLnBrk="1" hangingPunct="1">
              <a:defRPr/>
            </a:pPr>
            <a:r>
              <a:rPr lang="en-US" sz="2800" dirty="0"/>
              <a:t>Edgar Degas</a:t>
            </a:r>
          </a:p>
          <a:p>
            <a:pPr lvl="1" eaLnBrk="1" hangingPunct="1">
              <a:defRPr/>
            </a:pPr>
            <a:r>
              <a:rPr lang="en-US" sz="2800" dirty="0"/>
              <a:t>Pablo Picasso</a:t>
            </a:r>
          </a:p>
          <a:p>
            <a:pPr lvl="1" eaLnBrk="1" hangingPunct="1">
              <a:defRPr/>
            </a:pPr>
            <a:r>
              <a:rPr lang="en-US" sz="2800" dirty="0"/>
              <a:t>Salvador Dali</a:t>
            </a:r>
          </a:p>
        </p:txBody>
      </p:sp>
      <p:pic>
        <p:nvPicPr>
          <p:cNvPr id="9220" name="Picture 4" descr="Degas--Race Horse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841" y="328682"/>
            <a:ext cx="2971800" cy="233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ali--The Persistence of Memor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578" y="3275965"/>
            <a:ext cx="3048000" cy="221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asso--Les Demoiselles d' Avig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69" y="2741718"/>
            <a:ext cx="2143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52357" y="1118504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latin typeface="Arial" panose="020B0604020202020204" pitchFamily="34" charset="0"/>
              </a:rPr>
              <a:t>Race Horses</a:t>
            </a:r>
            <a:r>
              <a:rPr lang="en-US" altLang="en-US" dirty="0">
                <a:latin typeface="Arial" panose="020B0604020202020204" pitchFamily="34" charset="0"/>
              </a:rPr>
              <a:t> by Degas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005494" y="5017394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latin typeface="Arial" panose="020B0604020202020204" pitchFamily="34" charset="0"/>
              </a:rPr>
              <a:t>Les Demoiselles d’ Avignon</a:t>
            </a:r>
            <a:r>
              <a:rPr lang="en-US" altLang="en-US" dirty="0">
                <a:latin typeface="Arial" panose="020B0604020202020204" pitchFamily="34" charset="0"/>
              </a:rPr>
              <a:t> by Picasso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943600" y="6491288"/>
            <a:ext cx="419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118777" y="5536737"/>
            <a:ext cx="3840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latin typeface="Arial" panose="020B0604020202020204" pitchFamily="34" charset="0"/>
              </a:rPr>
              <a:t>The Persistence of Memory </a:t>
            </a:r>
            <a:r>
              <a:rPr lang="en-US" altLang="en-US" dirty="0">
                <a:latin typeface="Arial" panose="020B0604020202020204" pitchFamily="34" charset="0"/>
              </a:rPr>
              <a:t>by Dali</a:t>
            </a:r>
            <a:endParaRPr lang="en-US" altLang="en-US" i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263" y="1140991"/>
            <a:ext cx="1674743" cy="24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671" y="383481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6685722" cy="1733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German Hyperinflation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908313"/>
            <a:ext cx="6079435" cy="42178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German economy collapsed in 1923</a:t>
            </a:r>
          </a:p>
          <a:p>
            <a:pPr lvl="1" eaLnBrk="1" hangingPunct="1">
              <a:defRPr/>
            </a:pPr>
            <a:r>
              <a:rPr lang="en-US" sz="3200" dirty="0"/>
              <a:t>Loss of territory as part of Treaty of Versailles</a:t>
            </a:r>
          </a:p>
          <a:p>
            <a:pPr lvl="1" eaLnBrk="1" hangingPunct="1">
              <a:defRPr/>
            </a:pPr>
            <a:r>
              <a:rPr lang="en-US" sz="3200" dirty="0"/>
              <a:t>Hyper-inflation</a:t>
            </a:r>
          </a:p>
        </p:txBody>
      </p:sp>
      <p:pic>
        <p:nvPicPr>
          <p:cNvPr id="10244" name="Picture 4" descr="German Inflation Postal Rate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3686" y="165651"/>
            <a:ext cx="5604965" cy="651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50 million mark bank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1" y="4849703"/>
            <a:ext cx="2906703" cy="20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1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Pictures of Hyperinflation</a:t>
            </a:r>
          </a:p>
        </p:txBody>
      </p:sp>
      <p:pic>
        <p:nvPicPr>
          <p:cNvPr id="11267" name="Picture 8" descr="German Inflation--Building Block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3962400" cy="297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woman burning money"/>
          <p:cNvPicPr>
            <a:picLocks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76401"/>
            <a:ext cx="3454400" cy="480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2209800" y="4800601"/>
            <a:ext cx="3886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What can you do with German money in 1923?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Make a fort (above) or burn it for heat (right)</a:t>
            </a:r>
          </a:p>
        </p:txBody>
      </p:sp>
    </p:spTree>
    <p:extLst>
      <p:ext uri="{BB962C8B-B14F-4D97-AF65-F5344CB8AC3E}">
        <p14:creationId xmlns:p14="http://schemas.microsoft.com/office/powerpoint/2010/main" val="386981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Dawes Plan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62" y="1838738"/>
            <a:ext cx="7613374" cy="46382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/>
              <a:t>U.S. plan to reorganize the German economy</a:t>
            </a:r>
          </a:p>
          <a:p>
            <a:pPr lvl="1" eaLnBrk="1" hangingPunct="1">
              <a:defRPr/>
            </a:pPr>
            <a:r>
              <a:rPr lang="en-US" sz="3200" dirty="0"/>
              <a:t>Lower annual war reparations payments</a:t>
            </a:r>
          </a:p>
          <a:p>
            <a:pPr lvl="1" eaLnBrk="1" hangingPunct="1">
              <a:defRPr/>
            </a:pPr>
            <a:r>
              <a:rPr lang="en-US" sz="3200" dirty="0"/>
              <a:t>German currency reorganized</a:t>
            </a:r>
          </a:p>
          <a:p>
            <a:pPr lvl="1" eaLnBrk="1" hangingPunct="1">
              <a:defRPr/>
            </a:pPr>
            <a:r>
              <a:rPr lang="en-US" sz="3200" dirty="0"/>
              <a:t>U.S. loans to Germany</a:t>
            </a:r>
          </a:p>
          <a:p>
            <a:pPr eaLnBrk="1" hangingPunct="1">
              <a:defRPr/>
            </a:pPr>
            <a:r>
              <a:rPr lang="en-US" sz="3600" dirty="0"/>
              <a:t>Stabilizes the German economy</a:t>
            </a:r>
          </a:p>
          <a:p>
            <a:pPr eaLnBrk="1" hangingPunct="1">
              <a:defRPr/>
            </a:pPr>
            <a:r>
              <a:rPr lang="en-US" sz="3600" dirty="0"/>
              <a:t>1924-1929 sees a return to relative economic prosperity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17" y="1944620"/>
            <a:ext cx="2951921" cy="39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43</TotalTime>
  <Words>466</Words>
  <Application>Microsoft Office PowerPoint</Application>
  <PresentationFormat>Widescreen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Savon</vt:lpstr>
      <vt:lpstr>Germany’s Provisions Post WWI </vt:lpstr>
      <vt:lpstr>PowerPoint Presentation</vt:lpstr>
      <vt:lpstr>Europe after the Great War</vt:lpstr>
      <vt:lpstr>Social Changes of the 1920s</vt:lpstr>
      <vt:lpstr>Scientific Revolution</vt:lpstr>
      <vt:lpstr>Artistic Revolution</vt:lpstr>
      <vt:lpstr>German Hyperinflation</vt:lpstr>
      <vt:lpstr>Pictures of Hyperinflation</vt:lpstr>
      <vt:lpstr>The Dawes Plan</vt:lpstr>
      <vt:lpstr>The Dawes Plan</vt:lpstr>
      <vt:lpstr>The Great Depression</vt:lpstr>
      <vt:lpstr>Causes of the Great Depression</vt:lpstr>
      <vt:lpstr>Effects of the Great Depression</vt:lpstr>
      <vt:lpstr>Reactions to the Depression</vt:lpstr>
      <vt:lpstr>Totalitarianism and Mass Mobilization</vt:lpstr>
      <vt:lpstr>Characteristics of Totalitarianism</vt:lpstr>
      <vt:lpstr>Rise of Adolf Hitler</vt:lpstr>
      <vt:lpstr>Reforms of Adolf Hitler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Ng</dc:creator>
  <cp:lastModifiedBy>Johnny Ng</cp:lastModifiedBy>
  <cp:revision>6</cp:revision>
  <dcterms:created xsi:type="dcterms:W3CDTF">2017-04-18T10:14:02Z</dcterms:created>
  <dcterms:modified xsi:type="dcterms:W3CDTF">2017-04-18T10:57:52Z</dcterms:modified>
</cp:coreProperties>
</file>