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</p:sldMasterIdLst>
  <p:sldIdLst>
    <p:sldId id="257" r:id="rId7"/>
    <p:sldId id="258" r:id="rId8"/>
    <p:sldId id="261" r:id="rId9"/>
    <p:sldId id="262" r:id="rId10"/>
    <p:sldId id="263" r:id="rId11"/>
    <p:sldId id="264" r:id="rId12"/>
    <p:sldId id="260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9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92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55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7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16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33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52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665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594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09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6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80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7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84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466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172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037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072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671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90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59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9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12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819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522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233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6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657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279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612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341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0191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1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042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8395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200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6106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1263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509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1167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851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543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761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0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472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8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9720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2839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99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2474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812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5181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387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438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8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2267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419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219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897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556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2419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905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9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44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2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100000">
              <a:srgbClr val="FE32F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05FDE11-8ED5-0345-9149-F020C49A38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6384333-CEDC-1849-97B2-A439150B3B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84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2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91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4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6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4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8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D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E5E73EE-BFCC-BE4A-AC59-F8D4A10EF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BEAC38F-756F-7B44-B071-A898FF8F1F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93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3381BA8-0A41-944A-A74A-8AEDEEB985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A99017B-4E26-4349-886C-55D896E37F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7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68080" y="1560"/>
            <a:ext cx="9443847" cy="71096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Most Important:</a:t>
            </a:r>
            <a:endParaRPr lang="en-US" sz="12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World War I/ Causes and Effects?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(Use of soldiers from colonies to fight in war)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Rise of Communism (Russia) (China)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Global Depression/ Mandate System/ Colonial Aspirations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Rise of Fascism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World War II/ Causes and Effects? (Cold War)</a:t>
            </a:r>
            <a:endParaRPr lang="en-US" sz="1200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World Wars 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= “total wars”: governments used ideologies and </a:t>
            </a:r>
          </a:p>
          <a:p>
            <a:pPr defTabSz="457200" eaLnBrk="1" hangingPunct="1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p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ropaganda including communism, fascism and nationalism to mobilize all of 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their state’s resources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</a:t>
            </a:r>
            <a:endParaRPr lang="en-US" sz="12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Global Effects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Beginning of century: resistance to _Western Influence 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(Boxer Rebellion: China)  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Older, land based empires collapsed (Qing, Russian, Ottoman)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DECOLONIZATION: 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Imperial colonies achieve independence:  negotiation = Ghana, India (internal conflict between Hindus/Muslims)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DECOLONIZATION: 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Imperial colonies achieve independence: armed struggle: 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 Vietnam, Algeria, Angola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Key leaders:  Mohandas Gandhi, Kwame Nkrumah, </a:t>
            </a:r>
            <a:r>
              <a:rPr lang="en-US" sz="1200" dirty="0" err="1" smtClean="0">
                <a:solidFill>
                  <a:prstClr val="black"/>
                </a:solidFill>
                <a:latin typeface="Constantia" pitchFamily="18" charset="0"/>
              </a:rPr>
              <a:t>Jomo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 Kenyatta, Ho Chi Minh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__________________________________________________</a:t>
            </a:r>
          </a:p>
          <a:p>
            <a:pPr defTabSz="457200" eaLnBrk="1" hangingPunct="1"/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“Un-do” Imperialism: Problems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Population resettlements (Indian/Pakistan partition,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Zionist Jewish settlement in Palestine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Ethnic violence (Holocaust, Rwanda genocide, Cambodia)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End of Apartheid (Nelson Mandela)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______________________________________________________</a:t>
            </a:r>
          </a:p>
          <a:p>
            <a:pPr defTabSz="457200" eaLnBrk="1" hangingPunct="1"/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Global Challenges: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To economic problems:  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Great Leap Forward (China)</a:t>
            </a:r>
          </a:p>
          <a:p>
            <a:pPr defTabSz="457200" eaLnBrk="1" hangingPunct="1"/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Five Year Plans (Russia), New Deal (USA)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International Trade Agreements (NAFTA)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To political problems:  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League of Nations, United Nations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Tiananmen Square 1999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New World Order (USA) Military Industrial Complex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Military dictatorships in Latin America/ Use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of violence/ terrorism: IRA, al-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Qaeda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To social problems:</a:t>
            </a: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200" b="1" u="sng" dirty="0" smtClean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onstantia" pitchFamily="18" charset="0"/>
              </a:rPr>
              <a:t>Civil Rights: (Martin Luther King Jr.) Human Rights violations around the world (Uganda, Somalia…) UNICEF, Amnesty International, Doctors Without Borders ( Global Nationalism = Olympics)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t="21579" r="9476" b="6332"/>
          <a:stretch>
            <a:fillRect/>
          </a:stretch>
        </p:blipFill>
        <p:spPr bwMode="auto">
          <a:xfrm>
            <a:off x="5640509" y="319268"/>
            <a:ext cx="3732100" cy="198561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039927" y="22175"/>
            <a:ext cx="3865511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VI:  1900 - present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8090" y="3928682"/>
            <a:ext cx="3974849" cy="2123658"/>
          </a:xfrm>
          <a:prstGeom prst="rect">
            <a:avLst/>
          </a:prstGeom>
          <a:solidFill>
            <a:srgbClr val="CCFFCC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srgbClr val="000000"/>
                </a:solidFill>
                <a:latin typeface="Constantia" pitchFamily="18" charset="0"/>
              </a:rPr>
              <a:t>Cold War</a:t>
            </a:r>
            <a:r>
              <a:rPr lang="en-US" sz="1200" u="sng" dirty="0">
                <a:solidFill>
                  <a:srgbClr val="000000"/>
                </a:solidFill>
                <a:latin typeface="Constantia" pitchFamily="18" charset="0"/>
              </a:rPr>
              <a:t>:</a:t>
            </a:r>
          </a:p>
          <a:p>
            <a:pPr defTabSz="457200"/>
            <a:endParaRPr lang="en-US" sz="1200" u="sng" dirty="0">
              <a:solidFill>
                <a:srgbClr val="000000"/>
              </a:solidFill>
              <a:latin typeface="Constantia" pitchFamily="18" charset="0"/>
            </a:endParaRP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Two Superpowers post WW II (NATO v. Warsaw Pact)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Nations around the world chose to align themselves with one or the other, or remain non-aligned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Leads to ideological struggles between communism and capitalism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Proxy Wars:  Vietnam, Korea, all of Latin America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Dissolution of the Soviet Union ended the Cold War 1989 (Gorbachev) </a:t>
            </a:r>
            <a:r>
              <a:rPr lang="en-US" sz="1200" i="1" dirty="0">
                <a:solidFill>
                  <a:srgbClr val="000000"/>
                </a:solidFill>
                <a:latin typeface="Constantia" pitchFamily="18" charset="0"/>
              </a:rPr>
              <a:t>glasnost, perestroika</a:t>
            </a:r>
          </a:p>
          <a:p>
            <a:pPr defTabSz="457200"/>
            <a:endParaRPr lang="en-US" sz="1200" dirty="0">
              <a:solidFill>
                <a:srgbClr val="0000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0842" y="3048801"/>
            <a:ext cx="3411085" cy="1015663"/>
          </a:xfrm>
          <a:prstGeom prst="rect">
            <a:avLst/>
          </a:prstGeom>
          <a:solidFill>
            <a:srgbClr val="CCFFCC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Ideologies: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Pan Africanism/ Pan- Arabism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National identities: 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serve to unite people (Kemal Ataturk)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Communism/Socialism in Latin America</a:t>
            </a:r>
            <a:endParaRPr lang="en-US" sz="1200" b="1" u="sng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8090" y="1797051"/>
            <a:ext cx="4684519" cy="830997"/>
          </a:xfrm>
          <a:prstGeom prst="rect">
            <a:avLst/>
          </a:prstGeom>
          <a:solidFill>
            <a:srgbClr val="CCFFCC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Environment/Science: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Theories change human understanding of the world:  </a:t>
            </a: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Big Bang Theory, quantum physics, Global Warming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Deforestation/ desertification/ Influenza, AIDS/ </a:t>
            </a:r>
            <a:r>
              <a:rPr lang="en-US" sz="1200">
                <a:solidFill>
                  <a:prstClr val="black"/>
                </a:solidFill>
                <a:latin typeface="Constantia" pitchFamily="18" charset="0"/>
              </a:rPr>
              <a:t>Green Revolution</a:t>
            </a:r>
            <a:endParaRPr lang="en-US" sz="1200" dirty="0">
              <a:solidFill>
                <a:prstClr val="black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93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79512" y="-69004"/>
            <a:ext cx="9004930" cy="698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Most Important:</a:t>
            </a:r>
            <a:endParaRPr lang="en-US" sz="14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u="sng" dirty="0" smtClean="0">
                <a:solidFill>
                  <a:prstClr val="black"/>
                </a:solidFill>
                <a:latin typeface="Constantia" pitchFamily="18" charset="0"/>
              </a:rPr>
              <a:t>Industrial Revolution (Causes ?) Where?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Theories to legitimize: Adam Smith/ John Stuart Mill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Influence on growth of </a:t>
            </a:r>
            <a:r>
              <a:rPr lang="en-US" sz="1400" b="1" i="1" dirty="0" smtClean="0">
                <a:solidFill>
                  <a:prstClr val="black"/>
                </a:solidFill>
                <a:latin typeface="Constantia" pitchFamily="18" charset="0"/>
              </a:rPr>
              <a:t>Imperialism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	(Effects?) Social (family/gender), Environment,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Politics, Economies/ positives and negatives?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Enlightenment/ Emancipation/ Political Revolutions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(Isaac Newton/ Jean Jacques Rousseau, John Locke)?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</a:t>
            </a:r>
            <a:endParaRPr lang="en-US" sz="14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Responses to Industrialization: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Resist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:  Qing China (Opium Wars), Ottomans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Government sponsored states: Egypt (Ali), Tsarist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Russia (Witte)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Social Reform: 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Marx and Engels,( German: state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Pensions, public health, education), suffrage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(Mary Wollstonecraft)(</a:t>
            </a:r>
            <a:r>
              <a:rPr lang="en-US" sz="1400" dirty="0" err="1" smtClean="0">
                <a:solidFill>
                  <a:prstClr val="black"/>
                </a:solidFill>
                <a:latin typeface="Constantia" pitchFamily="18" charset="0"/>
              </a:rPr>
              <a:t>Olympe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 de Gouges)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Utopian societies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Embrace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:  Meiji Japan, USA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___________________________________________________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Nationalism: 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Commonality/pride based on ??</a:t>
            </a:r>
            <a:endParaRPr lang="en-US" sz="1400" b="1" u="sng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Balkans/ Italian and German Unification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Political Revolution/ Independence:  American, 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French, Latin American, Haitian, 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Egypt (Muhammad Ali), Suez canal </a:t>
            </a:r>
          </a:p>
          <a:p>
            <a:pPr defTabSz="457200" eaLnBrk="1" hangingPunct="1"/>
            <a:r>
              <a:rPr lang="en-US" sz="1400" b="1" i="1" u="sng" dirty="0" smtClean="0">
                <a:solidFill>
                  <a:prstClr val="black"/>
                </a:solidFill>
                <a:latin typeface="Constantia" pitchFamily="18" charset="0"/>
              </a:rPr>
              <a:t>(Dec of Independence, Jamaica Letter)</a:t>
            </a:r>
          </a:p>
          <a:p>
            <a:pPr defTabSz="457200" eaLnBrk="1" hangingPunct="1"/>
            <a:r>
              <a:rPr lang="en-US" sz="1400" i="1" u="sng" dirty="0" smtClean="0">
                <a:solidFill>
                  <a:prstClr val="black"/>
                </a:solidFill>
                <a:latin typeface="Constantia" pitchFamily="18" charset="0"/>
              </a:rPr>
              <a:t>(Role of the Enlightenment?</a:t>
            </a:r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)</a:t>
            </a:r>
          </a:p>
          <a:p>
            <a:pPr defTabSz="457200" eaLnBrk="1" hangingPunct="1"/>
            <a:endParaRPr lang="en-US" sz="1400" b="1" u="sng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Later: 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Taiping Rebellion, </a:t>
            </a:r>
            <a:r>
              <a:rPr lang="en-US" sz="1400" dirty="0" err="1" smtClean="0">
                <a:solidFill>
                  <a:prstClr val="black"/>
                </a:solidFill>
                <a:latin typeface="Constantia" pitchFamily="18" charset="0"/>
              </a:rPr>
              <a:t>Tanzimat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 Reforms, Young Turks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Self Strengthening Movement, “Floating Worlds”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Nationalism and Anti-Colonialism: Boxer rebellion,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(Indian Revolt of 1857) </a:t>
            </a:r>
            <a:r>
              <a:rPr lang="en-US" sz="1400" dirty="0" err="1" smtClean="0">
                <a:solidFill>
                  <a:prstClr val="black"/>
                </a:solidFill>
                <a:latin typeface="Constantia" pitchFamily="18" charset="0"/>
              </a:rPr>
              <a:t>Sepoy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 Mutiny; Indian National Congress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t="21579" r="9476" b="6332"/>
          <a:stretch>
            <a:fillRect/>
          </a:stretch>
        </p:blipFill>
        <p:spPr bwMode="auto">
          <a:xfrm>
            <a:off x="4651844" y="319268"/>
            <a:ext cx="4478016" cy="2382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44567" y="3333749"/>
            <a:ext cx="4460363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Migrations: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Voluntary: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rural to urban/ seasonal workers/ overseas opportunities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Involuntary: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new global capitalist economy relied on coerced and semi-coerced labor migration- slavery, Chinese and Indian indentured servitude, convict labor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EFFECTS: 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reactions as cultures came into contact, ethnic enclaves, gender roles shifted as migrants were mostly men,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Chinese Exclusion Act, White Australia Policy (apartheid)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039927" y="22175"/>
            <a:ext cx="3862957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V:  1750 – 1900 CE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02507" y="2602188"/>
            <a:ext cx="40676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Imperialism: 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Players? Motivations? Where did they go?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sz="1200" b="1" u="sng" dirty="0">
                <a:solidFill>
                  <a:prstClr val="black"/>
                </a:solidFill>
                <a:latin typeface="Constantia" pitchFamily="18" charset="0"/>
              </a:rPr>
              <a:t>Scramble for Africa?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54814" y="5174865"/>
            <a:ext cx="3802802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srgbClr val="000000"/>
                </a:solidFill>
                <a:latin typeface="Constantia" pitchFamily="18" charset="0"/>
              </a:rPr>
              <a:t>Migration patterns</a:t>
            </a:r>
            <a:r>
              <a:rPr lang="en-US" sz="1200" u="sng" dirty="0">
                <a:solidFill>
                  <a:srgbClr val="000000"/>
                </a:solidFill>
                <a:latin typeface="Constantia" pitchFamily="18" charset="0"/>
              </a:rPr>
              <a:t>:</a:t>
            </a:r>
          </a:p>
          <a:p>
            <a:pPr defTabSz="457200"/>
            <a:endParaRPr lang="en-US" sz="1200" u="sng" dirty="0">
              <a:solidFill>
                <a:srgbClr val="000000"/>
              </a:solidFill>
              <a:latin typeface="Constantia" pitchFamily="18" charset="0"/>
            </a:endParaRP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Through 19</a:t>
            </a:r>
            <a:r>
              <a:rPr lang="en-US" sz="1200" baseline="30000" dirty="0">
                <a:solidFill>
                  <a:srgbClr val="000000"/>
                </a:solidFill>
                <a:latin typeface="Constantia" pitchFamily="18" charset="0"/>
              </a:rPr>
              <a:t>th</a:t>
            </a: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 and early 20</a:t>
            </a:r>
            <a:r>
              <a:rPr lang="en-US" sz="1200" baseline="30000" dirty="0">
                <a:solidFill>
                  <a:srgbClr val="000000"/>
                </a:solidFill>
                <a:latin typeface="Constantia" pitchFamily="18" charset="0"/>
              </a:rPr>
              <a:t>th</a:t>
            </a: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 C; 60 million people left Europe- mostly to Americas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2.5 million left China between 1850-1900- mostly to USA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45 million migrated from S Asia to SE Asia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onstantia" pitchFamily="18" charset="0"/>
              </a:rPr>
              <a:t>50 million left W Russia and NE Asia for japan, Manchuria, Siberia and Central Asia</a:t>
            </a:r>
          </a:p>
        </p:txBody>
      </p:sp>
    </p:spTree>
    <p:extLst>
      <p:ext uri="{BB962C8B-B14F-4D97-AF65-F5344CB8AC3E}">
        <p14:creationId xmlns:p14="http://schemas.microsoft.com/office/powerpoint/2010/main" val="244535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13457" y="13471"/>
            <a:ext cx="8878142" cy="677108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Most Important:</a:t>
            </a:r>
            <a:endParaRPr lang="en-US" sz="14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European exploration expands (political, economic,</a:t>
            </a:r>
          </a:p>
          <a:p>
            <a:pPr defTabSz="457200" eaLnBrk="1" hangingPunct="1"/>
            <a:r>
              <a:rPr lang="en-US" sz="1400" dirty="0">
                <a:solidFill>
                  <a:prstClr val="black"/>
                </a:solidFill>
                <a:latin typeface="Constantia" pitchFamily="18" charset="0"/>
              </a:rPr>
              <a:t>s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ocial motives) Environmental Effects?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The hemispheres are now connected = globalization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Protestant Reformation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The Columbian Exchange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Global migration patterns (voluntary and forced)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Maritime Trade +, Land based trade –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Atlantic Triangle Trade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</a:t>
            </a:r>
            <a:endParaRPr lang="en-US" sz="14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European Exploration: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Portugal first (why?)</a:t>
            </a:r>
            <a:r>
              <a:rPr lang="en-US" sz="1000" dirty="0" err="1" smtClean="0">
                <a:solidFill>
                  <a:prstClr val="black"/>
                </a:solidFill>
                <a:latin typeface="Constantia" pitchFamily="18" charset="0"/>
              </a:rPr>
              <a:t>volto</a:t>
            </a:r>
            <a:r>
              <a:rPr lang="en-US" sz="1000" dirty="0" smtClean="0">
                <a:solidFill>
                  <a:prstClr val="black"/>
                </a:solidFill>
                <a:latin typeface="Constantia" pitchFamily="18" charset="0"/>
              </a:rPr>
              <a:t> do </a:t>
            </a:r>
            <a:r>
              <a:rPr lang="en-US" sz="1000" dirty="0" err="1" smtClean="0">
                <a:solidFill>
                  <a:prstClr val="black"/>
                </a:solidFill>
                <a:latin typeface="Constantia" pitchFamily="18" charset="0"/>
              </a:rPr>
              <a:t>mar?</a:t>
            </a:r>
            <a:r>
              <a:rPr lang="en-US" sz="1400" dirty="0" err="1" smtClean="0">
                <a:solidFill>
                  <a:prstClr val="black"/>
                </a:solidFill>
                <a:latin typeface="Constantia" pitchFamily="18" charset="0"/>
              </a:rPr>
              <a:t>technological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 changes?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Where did they go?  What were the effects of this travel?</a:t>
            </a:r>
          </a:p>
          <a:p>
            <a:pPr defTabSz="457200" eaLnBrk="1" hangingPunct="1"/>
            <a:r>
              <a:rPr lang="en-US" sz="1400" i="1" dirty="0" smtClean="0">
                <a:solidFill>
                  <a:prstClr val="black"/>
                </a:solidFill>
                <a:latin typeface="Constantia" pitchFamily="18" charset="0"/>
              </a:rPr>
              <a:t>Mercantilism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(positive balance of trade)/ tariffs 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British and Dutch East India Trading Companies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__________________________________________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Continuities:  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Islam continued to spread as it had in the earlier era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(Sub-Saharan Africa, E and SE Asia)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Buddhism continued to move across SE Asia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Hinduism continues to be core religion of India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Europeans traded best when respectful of locals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(S Asia) 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Most people remained farmers___________________________________________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Social / Cultural Changes: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i="1" dirty="0" err="1" smtClean="0">
                <a:solidFill>
                  <a:prstClr val="black"/>
                </a:solidFill>
                <a:latin typeface="Constantia" pitchFamily="18" charset="0"/>
              </a:rPr>
              <a:t>Peninsulares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/ Creole elites rule the Americas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In Europe: economic elites developed from merchant class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Christianity adopted by Latin Americans (</a:t>
            </a:r>
            <a:r>
              <a:rPr lang="en-US" sz="1400" dirty="0" err="1" smtClean="0">
                <a:solidFill>
                  <a:prstClr val="black"/>
                </a:solidFill>
                <a:latin typeface="Constantia" pitchFamily="18" charset="0"/>
              </a:rPr>
              <a:t>vodun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/ voodoo)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Christian Church unsettled in Europe (Martin Luther)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European Scientific Revolution/ European nobility challenged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Cultural tolerance of minority groups (Ottomans/ Manchus)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t="21579" r="9476" b="6332"/>
          <a:stretch>
            <a:fillRect/>
          </a:stretch>
        </p:blipFill>
        <p:spPr bwMode="auto">
          <a:xfrm>
            <a:off x="4651844" y="319268"/>
            <a:ext cx="4478016" cy="2382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16567" y="4366956"/>
            <a:ext cx="4460363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LAND Empires:</a:t>
            </a:r>
            <a:endParaRPr lang="en-US" sz="1200" u="sng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Russia and Ming/Qing: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invited foreign dignitaries to advise in courts</a:t>
            </a:r>
          </a:p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Russia: 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in spite of “westernization” serfdom and absolute monarchy remained</a:t>
            </a:r>
            <a:endParaRPr lang="en-US" sz="1200" u="sng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4616567" y="88435"/>
            <a:ext cx="4106413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IV:  1450 – 1750 CE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6038" y="2800971"/>
            <a:ext cx="4067600" cy="156966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ECONOMY/Labor systems: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Demand for peasant labor +(cotton in India/ silk in China)</a:t>
            </a:r>
            <a:endParaRPr lang="en-US" sz="1200" u="sng" dirty="0">
              <a:solidFill>
                <a:prstClr val="black"/>
              </a:solidFill>
              <a:latin typeface="Constantia" pitchFamily="18" charset="0"/>
            </a:endParaRP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Slavery (Impact on Africa?)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i="1" dirty="0" err="1">
                <a:solidFill>
                  <a:prstClr val="black"/>
                </a:solidFill>
                <a:latin typeface="Constantia" pitchFamily="18" charset="0"/>
              </a:rPr>
              <a:t>Encomienda</a:t>
            </a:r>
            <a:r>
              <a:rPr lang="en-US" sz="1200" i="1" dirty="0">
                <a:solidFill>
                  <a:prstClr val="black"/>
                </a:solidFill>
                <a:latin typeface="Constantia" pitchFamily="18" charset="0"/>
              </a:rPr>
              <a:t>/ </a:t>
            </a:r>
            <a:r>
              <a:rPr lang="en-US" sz="1200" i="1" dirty="0" err="1">
                <a:solidFill>
                  <a:prstClr val="black"/>
                </a:solidFill>
                <a:latin typeface="Constantia" pitchFamily="18" charset="0"/>
              </a:rPr>
              <a:t>Mita</a:t>
            </a:r>
            <a:r>
              <a:rPr lang="en-US" sz="1200" i="1" dirty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(abusive: </a:t>
            </a:r>
            <a:r>
              <a:rPr lang="en-US" sz="1200" dirty="0" err="1">
                <a:solidFill>
                  <a:prstClr val="black"/>
                </a:solidFill>
                <a:latin typeface="Constantia" pitchFamily="18" charset="0"/>
              </a:rPr>
              <a:t>Bartolomeu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 de Las Casas?)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Indentured Servitude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b="1" dirty="0">
                <a:solidFill>
                  <a:prstClr val="black"/>
                </a:solidFill>
                <a:latin typeface="Constantia" pitchFamily="18" charset="0"/>
              </a:rPr>
              <a:t>Europe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: Feudal Systems/ Recovery/Joint Stock Companies/ cash crops in Americas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4628" y="5479345"/>
            <a:ext cx="3802802" cy="120032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SEA EMPIRES:</a:t>
            </a:r>
          </a:p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ENGLAND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constitutional monarchy/ colonies/ Br East India Trading Company</a:t>
            </a:r>
          </a:p>
          <a:p>
            <a:pPr defTabSz="457200"/>
            <a:r>
              <a:rPr lang="en-US" sz="1200" u="sng" dirty="0">
                <a:solidFill>
                  <a:srgbClr val="000000"/>
                </a:solidFill>
                <a:latin typeface="Constantia" pitchFamily="18" charset="0"/>
              </a:rPr>
              <a:t>DUTCH: constitutional monarchy/colonies/ VOC</a:t>
            </a:r>
          </a:p>
          <a:p>
            <a:pPr defTabSz="457200"/>
            <a:r>
              <a:rPr lang="en-US" sz="1200" u="sng" dirty="0">
                <a:solidFill>
                  <a:srgbClr val="000000"/>
                </a:solidFill>
                <a:latin typeface="Constantia" pitchFamily="18" charset="0"/>
              </a:rPr>
              <a:t>FRANCE:  absolute monarchy/ colonies</a:t>
            </a:r>
          </a:p>
          <a:p>
            <a:pPr defTabSz="457200"/>
            <a:r>
              <a:rPr lang="en-US" sz="1200" u="sng" dirty="0">
                <a:solidFill>
                  <a:srgbClr val="000000"/>
                </a:solidFill>
                <a:latin typeface="Constantia" pitchFamily="18" charset="0"/>
              </a:rPr>
              <a:t>SPANISH: absolute monarchy (SILVER? </a:t>
            </a:r>
            <a:r>
              <a:rPr lang="en-US" sz="1200" u="sng" dirty="0" err="1">
                <a:solidFill>
                  <a:srgbClr val="000000"/>
                </a:solidFill>
                <a:latin typeface="Constantia" pitchFamily="18" charset="0"/>
              </a:rPr>
              <a:t>Quinto</a:t>
            </a:r>
            <a:r>
              <a:rPr lang="en-US" sz="1200" u="sng">
                <a:solidFill>
                  <a:srgbClr val="000000"/>
                </a:solidFill>
                <a:latin typeface="Constantia" pitchFamily="18" charset="0"/>
              </a:rPr>
              <a:t>?)</a:t>
            </a:r>
            <a:endParaRPr lang="en-US" sz="1200" u="sng" dirty="0">
              <a:solidFill>
                <a:srgbClr val="000000"/>
              </a:solidFill>
              <a:latin typeface="Constantia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68672" y="3362860"/>
            <a:ext cx="1320125" cy="285725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55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52399" y="34310"/>
            <a:ext cx="8839201" cy="68941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Islamic Empires:</a:t>
            </a:r>
            <a:endParaRPr lang="en-US" u="sng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Umayyad Caliphate (661- 750 CE)  (Damascus)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Iberian Caliphate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Abbasid Caliphate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(750- 1250 CE)  )Baghdad) (incorporation of Muslim Turks from the North into key government positions) </a:t>
            </a: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Golden Age of Islam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(SOUTH ASIA)  Delhi </a:t>
            </a:r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Sultanate (series of Muslim Turk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dynasties</a:t>
            </a:r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) (c. 1206-1526 CE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)</a:t>
            </a:r>
            <a:endParaRPr lang="en-US" sz="1600" b="1" u="sng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“Gunpowder Empires”:  Ottoman/ </a:t>
            </a:r>
            <a:r>
              <a:rPr lang="en-US" sz="1600" b="1" u="sng" dirty="0" err="1" smtClean="0">
                <a:solidFill>
                  <a:prstClr val="black"/>
                </a:solidFill>
                <a:latin typeface="Constantia" pitchFamily="18" charset="0"/>
              </a:rPr>
              <a:t>Safavid</a:t>
            </a: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/ Mugha</a:t>
            </a:r>
            <a:r>
              <a:rPr lang="en-US" sz="1600" b="1" u="sng" dirty="0">
                <a:solidFill>
                  <a:prstClr val="black"/>
                </a:solidFill>
                <a:latin typeface="Constantia" pitchFamily="18" charset="0"/>
              </a:rPr>
              <a:t>l</a:t>
            </a:r>
          </a:p>
          <a:p>
            <a:pPr defTabSz="457200" eaLnBrk="1" hangingPunct="1"/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East Asia:</a:t>
            </a: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>
                <a:solidFill>
                  <a:prstClr val="black"/>
                </a:solidFill>
                <a:latin typeface="Constantia" pitchFamily="18" charset="0"/>
              </a:rPr>
              <a:t>Ming Dynasty (1363-1644 CE) </a:t>
            </a: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Collapse?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Qing Dynasty (1644-1912 CE) Manchus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(expanded W to add Central Asian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Land and remain strong against Russia)  generally tolerant of local customs/ religions/ preferred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Maritime trade to land (Silk Road traffic dying out)- ended era of nomadic pastoralists</a:t>
            </a:r>
          </a:p>
          <a:p>
            <a:pPr defTabSz="457200" eaLnBrk="1" hangingPunct="1"/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Tokugawa </a:t>
            </a:r>
            <a:r>
              <a:rPr lang="en-US" sz="1600" b="1" u="sng" dirty="0" err="1" smtClean="0">
                <a:solidFill>
                  <a:prstClr val="black"/>
                </a:solidFill>
                <a:latin typeface="Constantia" pitchFamily="18" charset="0"/>
              </a:rPr>
              <a:t>Shogunate</a:t>
            </a: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 (1600-1868 CE)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(shogun/ daimyo/samurai) 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Deshima</a:t>
            </a:r>
            <a:endParaRPr lang="en-US" sz="16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endParaRPr lang="en-US" u="sng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Central Asia/ Europe: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Russia other great land empire at this time</a:t>
            </a:r>
          </a:p>
          <a:p>
            <a:pPr defTabSz="457200" eaLnBrk="1" hangingPunct="1"/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(Romanovs: Ivan IV. Peter the Great, Catherine the Great)-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also ended period of nomadic pastoralists</a:t>
            </a:r>
            <a:endParaRPr lang="en-US" sz="1600" b="1" u="sng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The Americas:  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Aztec Empire (1428-1521 CE) – conquered by 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Hernan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Cortze</a:t>
            </a:r>
            <a:endParaRPr lang="en-US" sz="16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Inca Empire (1438-1533 CE) conquered by Francisco 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Pizzaro</a:t>
            </a:r>
            <a:endParaRPr lang="en-US" sz="16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Byzantine Empire: </a:t>
            </a: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falls to the Ottoman Turks 1453</a:t>
            </a: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022394" y="159205"/>
            <a:ext cx="3969206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IV:  1450 – 1750 CE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872287" y="3378734"/>
            <a:ext cx="3189873" cy="353943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600" u="sng" dirty="0" smtClean="0">
                <a:solidFill>
                  <a:prstClr val="black"/>
                </a:solidFill>
                <a:latin typeface="Constantia"/>
                <a:cs typeface="Constantia"/>
              </a:rPr>
              <a:t>Syncretism: blending/ cultural borrowing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African influences in Latin America/Sikhism/Neo-Confucianism</a:t>
            </a:r>
            <a:endParaRPr lang="en-US" sz="1600" dirty="0">
              <a:solidFill>
                <a:prstClr val="black"/>
              </a:solidFill>
              <a:latin typeface="Constantia"/>
              <a:cs typeface="Constantia"/>
            </a:endParaRP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Mali: </a:t>
            </a:r>
            <a:r>
              <a:rPr lang="en-US" sz="1200" dirty="0" err="1" smtClean="0">
                <a:solidFill>
                  <a:prstClr val="black"/>
                </a:solidFill>
                <a:latin typeface="Constantia"/>
                <a:cs typeface="Constantia"/>
              </a:rPr>
              <a:t>Djenne</a:t>
            </a: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 mosque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European style cities in Latin America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Catholicism in Latin America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err="1" smtClean="0">
                <a:solidFill>
                  <a:prstClr val="black"/>
                </a:solidFill>
                <a:latin typeface="Constantia"/>
                <a:cs typeface="Constantia"/>
              </a:rPr>
              <a:t>Hagia</a:t>
            </a: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 Sophia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prstClr val="black"/>
                </a:solidFill>
                <a:latin typeface="Constantia"/>
                <a:cs typeface="Constantia"/>
              </a:rPr>
              <a:t>Wherever you have culture contact!!</a:t>
            </a:r>
          </a:p>
          <a:p>
            <a:pPr marL="171450" indent="-171450" defTabSz="457200" eaLnBrk="1" hangingPunct="1">
              <a:buFont typeface="Arial"/>
              <a:buChar char="•"/>
            </a:pPr>
            <a:endParaRPr lang="en-US" sz="1200" dirty="0">
              <a:solidFill>
                <a:prstClr val="black"/>
              </a:solidFill>
              <a:latin typeface="Constantia"/>
              <a:cs typeface="Constantia"/>
            </a:endParaRPr>
          </a:p>
          <a:p>
            <a:pPr defTabSz="457200" eaLnBrk="1" hangingPunct="1"/>
            <a:r>
              <a:rPr lang="en-US" sz="1200" b="1" dirty="0" smtClean="0">
                <a:solidFill>
                  <a:srgbClr val="000000"/>
                </a:solidFill>
                <a:latin typeface="Constantia"/>
                <a:cs typeface="Constantia"/>
              </a:rPr>
              <a:t>How do rulers legitimize their right to rule:</a:t>
            </a:r>
          </a:p>
          <a:p>
            <a:pPr defTabSz="457200" eaLnBrk="1" hangingPunct="1"/>
            <a:endParaRPr lang="en-US" sz="1200" b="1" dirty="0">
              <a:solidFill>
                <a:srgbClr val="000000"/>
              </a:solidFill>
              <a:latin typeface="Constantia"/>
              <a:cs typeface="Constantia"/>
            </a:endParaRP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onstantia"/>
                <a:cs typeface="Constantia"/>
              </a:rPr>
              <a:t>Divine right of kings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onstantia"/>
                <a:cs typeface="Constantia"/>
              </a:rPr>
              <a:t>Mandate of heaven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onstantia"/>
                <a:cs typeface="Constantia"/>
              </a:rPr>
              <a:t>Monumental architecture/art (miniature paintings in Middle East and South Asia)</a:t>
            </a:r>
          </a:p>
          <a:p>
            <a:pPr marL="171450" indent="-171450" defTabSz="457200" eaLnBrk="1" hangingPunct="1">
              <a:buFont typeface="Arial"/>
              <a:buChar char="•"/>
            </a:pPr>
            <a:r>
              <a:rPr lang="en-US" sz="1200" dirty="0" smtClean="0">
                <a:solidFill>
                  <a:srgbClr val="000000"/>
                </a:solidFill>
                <a:latin typeface="Constantia"/>
                <a:cs typeface="Constantia"/>
              </a:rPr>
              <a:t>Human sacrifice</a:t>
            </a:r>
          </a:p>
        </p:txBody>
      </p:sp>
    </p:spTree>
    <p:extLst>
      <p:ext uri="{BB962C8B-B14F-4D97-AF65-F5344CB8AC3E}">
        <p14:creationId xmlns:p14="http://schemas.microsoft.com/office/powerpoint/2010/main" val="324742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2397" y="657953"/>
            <a:ext cx="8839201" cy="63401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Most Important: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Introduction and spread of Islam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Resurrection of western Europe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Rise of Tang/ Song In East Asia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Migrations of people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Diffusion of religions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Exchange of goods, ideas, technology and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Diseases across Afro-Eurasia</a:t>
            </a:r>
          </a:p>
          <a:p>
            <a:pPr defTabSz="457200" eaLnBrk="1" hangingPunct="1"/>
            <a:endParaRPr lang="en-US" sz="14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Islam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: origins/ Muhammad/ Five Pillars/ Caliphs/ Spread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(by 732 CE Islam replaces Christianity as dominant religion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 in Spain/ North Africa)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</a:t>
            </a:r>
            <a:endParaRPr lang="en-US" sz="14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Post Classic TRADE: 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Caravanserai/Compass/ Astrolabe/ 				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(Muslim) merchant diaspora communities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Dhow/ junks/ “flying cash”/ Grand Canal/ </a:t>
            </a:r>
            <a:r>
              <a:rPr lang="en-US" sz="1400" i="1" dirty="0" err="1" smtClean="0">
                <a:solidFill>
                  <a:prstClr val="black"/>
                </a:solidFill>
                <a:latin typeface="Constantia" pitchFamily="18" charset="0"/>
              </a:rPr>
              <a:t>sakk</a:t>
            </a:r>
            <a:r>
              <a:rPr lang="en-US" sz="1400" i="1" dirty="0" smtClean="0">
                <a:solidFill>
                  <a:prstClr val="black"/>
                </a:solidFill>
                <a:latin typeface="Constantia" pitchFamily="18" charset="0"/>
              </a:rPr>
              <a:t> 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Minting of coins/ Hanseatic League: </a:t>
            </a:r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fostered trade</a:t>
            </a:r>
          </a:p>
          <a:p>
            <a:pPr defTabSz="457200" eaLnBrk="1" hangingPunct="1"/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How politics affects trade/ effects of trade?</a:t>
            </a:r>
          </a:p>
          <a:p>
            <a:pPr defTabSz="457200" eaLnBrk="1" hangingPunct="1"/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How were social/gender relationships affected?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___________________________________________</a:t>
            </a:r>
          </a:p>
          <a:p>
            <a:pPr defTabSz="457200" eaLnBrk="1" hangingPunct="1"/>
            <a:r>
              <a:rPr lang="en-US" sz="1400" b="1" u="sng" dirty="0" smtClean="0">
                <a:solidFill>
                  <a:prstClr val="black"/>
                </a:solidFill>
                <a:latin typeface="Constantia" pitchFamily="18" charset="0"/>
              </a:rPr>
              <a:t>Cultural Diffusion: 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Exotic luxury items</a:t>
            </a:r>
          </a:p>
          <a:p>
            <a:pPr defTabSz="457200" eaLnBrk="1" hangingPunct="1"/>
            <a:r>
              <a:rPr lang="en-US" sz="1400" dirty="0">
                <a:solidFill>
                  <a:prstClr val="black"/>
                </a:solidFill>
                <a:latin typeface="Constantia" pitchFamily="18" charset="0"/>
              </a:rPr>
              <a:t>Porcelain/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gunpowder/ literary, artistic traditions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Resurrection of Greek traditions through the Muslims/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Diffusion of crops and pathogens</a:t>
            </a:r>
          </a:p>
          <a:p>
            <a:pPr defTabSz="457200" eaLnBrk="1" hangingPunct="1"/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Angkor </a:t>
            </a:r>
            <a:r>
              <a:rPr lang="en-US" sz="1400" b="1" dirty="0" err="1" smtClean="0">
                <a:solidFill>
                  <a:prstClr val="black"/>
                </a:solidFill>
                <a:latin typeface="Constantia" pitchFamily="18" charset="0"/>
              </a:rPr>
              <a:t>Wat</a:t>
            </a:r>
            <a:r>
              <a:rPr lang="en-US" sz="1400" b="1" dirty="0" smtClean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(Cambodia: 11</a:t>
            </a:r>
            <a:r>
              <a:rPr lang="en-US" sz="1400" baseline="30000" dirty="0" smtClean="0">
                <a:solidFill>
                  <a:prstClr val="black"/>
                </a:solidFill>
                <a:latin typeface="Constantia" pitchFamily="18" charset="0"/>
              </a:rPr>
              <a:t>th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/13</a:t>
            </a:r>
            <a:r>
              <a:rPr lang="en-US" sz="1400" baseline="30000" dirty="0" smtClean="0">
                <a:solidFill>
                  <a:prstClr val="black"/>
                </a:solidFill>
                <a:latin typeface="Constantia" pitchFamily="18" charset="0"/>
              </a:rPr>
              <a:t>th</a:t>
            </a:r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 C Hinduism/</a:t>
            </a:r>
            <a:r>
              <a:rPr lang="en-US" sz="1400" dirty="0" err="1" smtClean="0">
                <a:solidFill>
                  <a:prstClr val="black"/>
                </a:solidFill>
                <a:latin typeface="Constantia" pitchFamily="18" charset="0"/>
              </a:rPr>
              <a:t>buddhism</a:t>
            </a:r>
            <a:endParaRPr lang="en-US" sz="14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___________________________________________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Bantu Migrations until 1000 CE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The Crusades (1096- c. 1206 CE) (schism 1054 CE)</a:t>
            </a:r>
          </a:p>
          <a:p>
            <a:pPr defTabSz="457200" eaLnBrk="1" hangingPunct="1"/>
            <a:r>
              <a:rPr lang="en-US" sz="1400" dirty="0" smtClean="0">
                <a:solidFill>
                  <a:prstClr val="black"/>
                </a:solidFill>
                <a:latin typeface="Constantia" pitchFamily="18" charset="0"/>
              </a:rPr>
              <a:t>The Black Death/ The Renaissance</a:t>
            </a:r>
            <a:endParaRPr lang="en-US" sz="1400" dirty="0">
              <a:solidFill>
                <a:prstClr val="black"/>
              </a:solidFill>
              <a:latin typeface="Constant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t="21579" r="9476" b="6332"/>
          <a:stretch>
            <a:fillRect/>
          </a:stretch>
        </p:blipFill>
        <p:spPr bwMode="auto">
          <a:xfrm>
            <a:off x="4531236" y="150168"/>
            <a:ext cx="4478016" cy="2382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31235" y="3979515"/>
            <a:ext cx="4460363" cy="2862322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New trading cities and seaports: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Novgorod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Timbuktu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Swahili city-states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Hangzhou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Calicut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Baghdad      (WHY did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Melaka	some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Venice		decline?)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Tenochtitlan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Cahokia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(</a:t>
            </a:r>
            <a:r>
              <a:rPr lang="en-US" sz="1200" b="1" i="1" dirty="0">
                <a:solidFill>
                  <a:prstClr val="black"/>
                </a:solidFill>
                <a:latin typeface="Constantia" pitchFamily="18" charset="0"/>
              </a:rPr>
              <a:t>Explain governmental, commercial, religious, cultural functions of at least TWO major cities), 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113456" y="150167"/>
            <a:ext cx="4001416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III:  600 CE – 1450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0643" y="697637"/>
            <a:ext cx="1828800" cy="861774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i="1" dirty="0">
                <a:solidFill>
                  <a:prstClr val="black"/>
                </a:solidFill>
                <a:latin typeface="Constantia" pitchFamily="18" charset="0"/>
              </a:rPr>
              <a:t>The Silk roads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The Mediterranean Sea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Trans-Saharan trade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Indian Ocean basin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2132" y="2674105"/>
            <a:ext cx="3824227" cy="584776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600" dirty="0" err="1">
                <a:solidFill>
                  <a:prstClr val="black"/>
                </a:solidFill>
                <a:latin typeface="Constantia" pitchFamily="18" charset="0"/>
              </a:rPr>
              <a:t>Ibn</a:t>
            </a:r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 Battuta, Marco Polo, Genghis Khan, Kublai Khan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9866" y="3138755"/>
            <a:ext cx="2711733" cy="323165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200" u="sng" dirty="0">
                <a:solidFill>
                  <a:prstClr val="black"/>
                </a:solidFill>
                <a:latin typeface="Constantia" pitchFamily="18" charset="0"/>
              </a:rPr>
              <a:t>Unprecedented concentrations of wealth</a:t>
            </a:r>
          </a:p>
          <a:p>
            <a:pPr defTabSz="457200"/>
            <a:endParaRPr lang="en-US" sz="1200" u="sng" dirty="0">
              <a:solidFill>
                <a:prstClr val="black"/>
              </a:solidFill>
              <a:latin typeface="Constantia" pitchFamily="18" charset="0"/>
            </a:endParaRP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+ volume of trade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+ government involvement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+ merchant activities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+ status of merchants (except East  Asia)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Labor systems: free peasant, nomadic pastoralism, craft production, guild organization, coerced labor,  </a:t>
            </a:r>
            <a:r>
              <a:rPr lang="en-US" sz="1200" i="1" dirty="0" err="1">
                <a:solidFill>
                  <a:prstClr val="black"/>
                </a:solidFill>
                <a:latin typeface="Constantia" pitchFamily="18" charset="0"/>
              </a:rPr>
              <a:t>mita</a:t>
            </a:r>
            <a:r>
              <a:rPr lang="en-US" sz="1200" i="1" dirty="0">
                <a:solidFill>
                  <a:prstClr val="black"/>
                </a:solidFill>
                <a:latin typeface="Constantia" pitchFamily="18" charset="0"/>
              </a:rPr>
              <a:t>,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government imposed labor system/ tax</a:t>
            </a:r>
          </a:p>
          <a:p>
            <a:pPr marL="171450" indent="-171450" defTabSz="457200">
              <a:buFont typeface="Arial"/>
              <a:buChar char="•"/>
            </a:pPr>
            <a:endParaRPr lang="en-US" sz="1200" dirty="0">
              <a:solidFill>
                <a:prstClr val="black"/>
              </a:solidFill>
              <a:latin typeface="Constantia" pitchFamily="18" charset="0"/>
            </a:endParaRP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+ agricultural productivity (why?)</a:t>
            </a:r>
          </a:p>
          <a:p>
            <a:pPr marL="171450" indent="-171450" defTabSz="457200">
              <a:buFont typeface="Arial"/>
              <a:buChar char="•"/>
            </a:pP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(</a:t>
            </a:r>
            <a:r>
              <a:rPr lang="en-US" sz="1200" i="1" dirty="0" err="1">
                <a:solidFill>
                  <a:prstClr val="black"/>
                </a:solidFill>
                <a:latin typeface="Constantia" pitchFamily="18" charset="0"/>
              </a:rPr>
              <a:t>chinampas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/ </a:t>
            </a:r>
            <a:r>
              <a:rPr lang="en-US" sz="1200" i="1" dirty="0" err="1">
                <a:solidFill>
                  <a:prstClr val="black"/>
                </a:solidFill>
                <a:latin typeface="Constantia" pitchFamily="18" charset="0"/>
              </a:rPr>
              <a:t>waru</a:t>
            </a:r>
            <a:r>
              <a:rPr lang="en-US" sz="1200" i="1" dirty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200" i="1" dirty="0" err="1">
                <a:solidFill>
                  <a:prstClr val="black"/>
                </a:solidFill>
                <a:latin typeface="Constantia" pitchFamily="18" charset="0"/>
              </a:rPr>
              <a:t>waru</a:t>
            </a:r>
            <a:r>
              <a:rPr lang="en-US" sz="1200" i="1" dirty="0">
                <a:solidFill>
                  <a:prstClr val="black"/>
                </a:solidFill>
                <a:latin typeface="Constantia" pitchFamily="18" charset="0"/>
              </a:rPr>
              <a:t>/ </a:t>
            </a:r>
            <a:r>
              <a:rPr lang="en-US" sz="1200" dirty="0">
                <a:solidFill>
                  <a:prstClr val="black"/>
                </a:solidFill>
                <a:latin typeface="Constantia" pitchFamily="18" charset="0"/>
              </a:rPr>
              <a:t>horse collar/ steel plow/ rotating crops)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90943" y="3397132"/>
            <a:ext cx="1819411" cy="15617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86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52399" y="34310"/>
            <a:ext cx="8839201" cy="683264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Islamic Empires:</a:t>
            </a:r>
            <a:endParaRPr lang="en-US" u="sng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Umayyad Caliphate (661- 750 CE)  (Damascus)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Iberian Caliphate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Abbasid Caliphate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(750- 1250 CE)  )Baghdad) (incorporation of Muslim Turks from the North into key government positions) </a:t>
            </a: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Golden Age of Islam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(SOUTH ASIA)  Delhi </a:t>
            </a:r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Sultanate (series of Muslim Turk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dynasties</a:t>
            </a:r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) (c. 1206-1526 CE)</a:t>
            </a:r>
          </a:p>
          <a:p>
            <a:pPr defTabSz="457200" eaLnBrk="1" hangingPunct="1"/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East Asia:</a:t>
            </a: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u="sng" dirty="0" smtClean="0">
                <a:solidFill>
                  <a:prstClr val="black"/>
                </a:solidFill>
                <a:latin typeface="Constantia" pitchFamily="18" charset="0"/>
              </a:rPr>
              <a:t>Sui Dynasty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(581-618 CE) Grand Canal/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		Reinstitution of Civil Service Exam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Tang Dynasty 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(618-907 CE) 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Chang’an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(C. civil service)</a:t>
            </a:r>
          </a:p>
          <a:p>
            <a:pPr defTabSz="457200" eaLnBrk="1" hangingPunct="1"/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CENSUS</a:t>
            </a:r>
            <a:r>
              <a:rPr lang="en-US" sz="1600" b="1" dirty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(world’s largest city)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reject Buddhism</a:t>
            </a:r>
          </a:p>
          <a:p>
            <a:pPr defTabSz="457200" eaLnBrk="1" hangingPunct="1"/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TAX</a:t>
            </a:r>
            <a:r>
              <a:rPr lang="en-US" sz="1600" b="1" dirty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	expand thru diplomacy, military, trade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Song Dynasty 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(960-1279 CE) Golden Age</a:t>
            </a:r>
          </a:p>
          <a:p>
            <a:pPr defTabSz="457200" eaLnBrk="1" hangingPunct="1"/>
            <a:r>
              <a:rPr lang="en-US" sz="1600" b="1" dirty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footbinding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) Tribute states (Japan, 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Silla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Korea,</a:t>
            </a:r>
          </a:p>
          <a:p>
            <a:pPr defTabSz="457200" eaLnBrk="1" hangingPunct="1"/>
            <a:r>
              <a:rPr lang="en-US" sz="1600" b="1" dirty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(Vietnam)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Yuan Dynasty (1272-1368 CE) (</a:t>
            </a:r>
            <a:r>
              <a:rPr lang="en-US" sz="1600" b="1" smtClean="0">
                <a:solidFill>
                  <a:prstClr val="black"/>
                </a:solidFill>
                <a:latin typeface="Constantia" pitchFamily="18" charset="0"/>
              </a:rPr>
              <a:t>Khublai </a:t>
            </a:r>
            <a:r>
              <a:rPr lang="en-US" sz="1600" b="1" dirty="0" smtClean="0">
                <a:solidFill>
                  <a:prstClr val="black"/>
                </a:solidFill>
                <a:latin typeface="Constantia" pitchFamily="18" charset="0"/>
              </a:rPr>
              <a:t>Khan)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Ming Dynasty (1363-1644 CE)  (</a:t>
            </a:r>
            <a:r>
              <a:rPr lang="en-US" sz="1600" b="1" u="sng" dirty="0" err="1" smtClean="0">
                <a:solidFill>
                  <a:prstClr val="black"/>
                </a:solidFill>
                <a:latin typeface="Constantia" pitchFamily="18" charset="0"/>
              </a:rPr>
              <a:t>Zheng</a:t>
            </a:r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 He: 1405-1433 Seven Expeditions)</a:t>
            </a:r>
          </a:p>
          <a:p>
            <a:pPr marL="285750" indent="-285750" defTabSz="457200" eaLnBrk="1" hangingPunct="1">
              <a:buFont typeface="Arial"/>
              <a:buChar char="•"/>
            </a:pPr>
            <a:endParaRPr lang="en-US" u="sng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Central Asia: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Mongols (13</a:t>
            </a:r>
            <a:r>
              <a:rPr lang="en-US" sz="1600" baseline="30000" dirty="0" smtClean="0">
                <a:solidFill>
                  <a:prstClr val="black"/>
                </a:solidFill>
                <a:latin typeface="Constantia" pitchFamily="18" charset="0"/>
              </a:rPr>
              <a:t>th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- 15</a:t>
            </a:r>
            <a:r>
              <a:rPr lang="en-US" sz="1600" baseline="30000" dirty="0" smtClean="0">
                <a:solidFill>
                  <a:prstClr val="black"/>
                </a:solidFill>
                <a:latin typeface="Constantia" pitchFamily="18" charset="0"/>
              </a:rPr>
              <a:t>th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centuries)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Pastoral nomads conquer Asia and ME (strategies/ tactics, beliefs?)  (strengths and weaknesses?)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i="1" dirty="0" err="1" smtClean="0">
                <a:solidFill>
                  <a:prstClr val="black"/>
                </a:solidFill>
                <a:latin typeface="Constantia" pitchFamily="18" charset="0"/>
              </a:rPr>
              <a:t>Pax</a:t>
            </a:r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 Mongolia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at a high price (cities who opposed were destroyed/ Baghdad resisted 1258, 200,000 killed, Abbasid Empire fell/  ¾ of Central Asian population killed/ China’s pop declined by half during Yuan Dynasty)</a:t>
            </a:r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b="1" u="sng" dirty="0" smtClean="0">
                <a:solidFill>
                  <a:prstClr val="black"/>
                </a:solidFill>
                <a:latin typeface="Constantia" pitchFamily="18" charset="0"/>
              </a:rPr>
              <a:t>The Americas: 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Aztec Empire (1428-1521 CE)  Inca Empire (1438-1533 CE)</a:t>
            </a: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4231964" y="150167"/>
            <a:ext cx="4438835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III:  600 CE – 1450 CE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458080" y="1864227"/>
            <a:ext cx="3533520" cy="2308324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600" u="sng" dirty="0" smtClean="0">
                <a:solidFill>
                  <a:prstClr val="black"/>
                </a:solidFill>
                <a:latin typeface="Constantia"/>
                <a:cs typeface="Constantia"/>
              </a:rPr>
              <a:t>    Sub-Saharan Africa:</a:t>
            </a:r>
          </a:p>
          <a:p>
            <a:pPr defTabSz="457200" eaLnBrk="1" hangingPunct="1"/>
            <a:endParaRPr lang="en-US" sz="1600" u="sng" dirty="0">
              <a:solidFill>
                <a:prstClr val="black"/>
              </a:solidFill>
              <a:latin typeface="Constantia"/>
              <a:cs typeface="Constantia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u="sng" dirty="0" smtClean="0">
                <a:solidFill>
                  <a:prstClr val="black"/>
                </a:solidFill>
                <a:latin typeface="Constantia"/>
                <a:cs typeface="Constantia"/>
              </a:rPr>
              <a:t>Muslim Empires</a:t>
            </a:r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:  Ghana, Mali,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(Mansa Musa/ gold trade) </a:t>
            </a:r>
            <a:r>
              <a:rPr lang="en-US" sz="1600" dirty="0" err="1" smtClean="0">
                <a:solidFill>
                  <a:prstClr val="black"/>
                </a:solidFill>
                <a:latin typeface="Constantia"/>
                <a:cs typeface="Constantia"/>
              </a:rPr>
              <a:t>Songhay</a:t>
            </a:r>
            <a:endParaRPr lang="en-US" sz="1600" dirty="0" smtClean="0">
              <a:solidFill>
                <a:prstClr val="black"/>
              </a:solidFill>
              <a:latin typeface="Constantia"/>
              <a:cs typeface="Constantia"/>
            </a:endParaRPr>
          </a:p>
          <a:p>
            <a:pPr defTabSz="457200" eaLnBrk="1" hangingPunct="1"/>
            <a:endParaRPr lang="en-US" sz="1600" dirty="0" smtClean="0">
              <a:solidFill>
                <a:prstClr val="black"/>
              </a:solidFill>
              <a:latin typeface="Constantia"/>
              <a:cs typeface="Constantia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u="sng" dirty="0" smtClean="0">
                <a:solidFill>
                  <a:prstClr val="black"/>
                </a:solidFill>
                <a:latin typeface="Constantia"/>
                <a:cs typeface="Constantia"/>
              </a:rPr>
              <a:t>Christianity:  </a:t>
            </a:r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Ethiopia (King </a:t>
            </a:r>
            <a:r>
              <a:rPr lang="en-US" sz="1600" dirty="0" err="1" smtClean="0">
                <a:solidFill>
                  <a:prstClr val="black"/>
                </a:solidFill>
                <a:latin typeface="Constantia"/>
                <a:cs typeface="Constantia"/>
              </a:rPr>
              <a:t>Lalibela</a:t>
            </a:r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 and carved stone churches:  coffee major export)</a:t>
            </a:r>
          </a:p>
          <a:p>
            <a:pPr defTabSz="457200" eaLnBrk="1" hangingPunct="1"/>
            <a:endParaRPr lang="en-US" sz="1600" dirty="0" smtClean="0">
              <a:solidFill>
                <a:prstClr val="black"/>
              </a:solidFill>
              <a:latin typeface="Constantia"/>
              <a:cs typeface="Constantia"/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4231964" y="1647464"/>
            <a:ext cx="1402474" cy="829411"/>
          </a:xfrm>
          <a:prstGeom prst="wedgeEllipseCallout">
            <a:avLst>
              <a:gd name="adj1" fmla="val -46890"/>
              <a:gd name="adj2" fmla="val 6810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900" dirty="0">
                <a:solidFill>
                  <a:prstClr val="black"/>
                </a:solidFill>
                <a:latin typeface="Constantia"/>
                <a:cs typeface="Constantia"/>
              </a:rPr>
              <a:t>Printing, </a:t>
            </a:r>
          </a:p>
          <a:p>
            <a:pPr algn="ctr" defTabSz="457200"/>
            <a:r>
              <a:rPr lang="en-US" sz="900" dirty="0">
                <a:solidFill>
                  <a:prstClr val="black"/>
                </a:solidFill>
                <a:latin typeface="Constantia"/>
                <a:cs typeface="Constantia"/>
              </a:rPr>
              <a:t>gunpowder, medicine, compass, rudders, China horses</a:t>
            </a:r>
          </a:p>
        </p:txBody>
      </p:sp>
    </p:spTree>
    <p:extLst>
      <p:ext uri="{BB962C8B-B14F-4D97-AF65-F5344CB8AC3E}">
        <p14:creationId xmlns:p14="http://schemas.microsoft.com/office/powerpoint/2010/main" val="291185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52399" y="257403"/>
            <a:ext cx="8839201" cy="64633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u="sng" dirty="0" smtClean="0">
                <a:solidFill>
                  <a:prstClr val="black"/>
                </a:solidFill>
                <a:latin typeface="Constantia" pitchFamily="18" charset="0"/>
              </a:rPr>
              <a:t>Southwest Asia:</a:t>
            </a:r>
          </a:p>
          <a:p>
            <a:pPr defTabSz="457200" eaLnBrk="1" hangingPunct="1"/>
            <a:endParaRPr lang="en-US" u="sng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Persian (</a:t>
            </a:r>
            <a:r>
              <a:rPr lang="en-US" dirty="0" err="1" smtClean="0">
                <a:solidFill>
                  <a:prstClr val="black"/>
                </a:solidFill>
                <a:latin typeface="Constantia" pitchFamily="18" charset="0"/>
              </a:rPr>
              <a:t>Achaemenid</a:t>
            </a: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) Empire: c. 550 BCE – c. 330 BCE</a:t>
            </a:r>
          </a:p>
          <a:p>
            <a:pPr marL="285750" indent="-285750" defTabSz="457200" eaLnBrk="1" hangingPunct="1">
              <a:buFont typeface="Arial"/>
              <a:buChar char="•"/>
            </a:pP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East Asia:</a:t>
            </a:r>
          </a:p>
          <a:p>
            <a:pPr defTabSz="457200" eaLnBrk="1" hangingPunct="1"/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Qin Dynasty (c. 220 BCE – c. 206 BCE)</a:t>
            </a:r>
            <a:r>
              <a:rPr lang="en-US" b="1" dirty="0">
                <a:solidFill>
                  <a:prstClr val="black"/>
                </a:solidFill>
                <a:latin typeface="Constantia" pitchFamily="18" charset="0"/>
              </a:rPr>
              <a:t> </a:t>
            </a:r>
            <a:r>
              <a:rPr lang="en-US" sz="1100" b="1" dirty="0" smtClean="0">
                <a:solidFill>
                  <a:prstClr val="black"/>
                </a:solidFill>
                <a:latin typeface="Constantia" pitchFamily="18" charset="0"/>
              </a:rPr>
              <a:t>(Emperor Qin </a:t>
            </a:r>
            <a:r>
              <a:rPr lang="en-US" sz="1100" b="1" dirty="0" err="1" smtClean="0">
                <a:solidFill>
                  <a:prstClr val="black"/>
                </a:solidFill>
                <a:latin typeface="Constantia" pitchFamily="18" charset="0"/>
              </a:rPr>
              <a:t>Shihuangdi</a:t>
            </a:r>
            <a:r>
              <a:rPr lang="en-US" sz="1100" b="1" dirty="0" smtClean="0">
                <a:solidFill>
                  <a:prstClr val="black"/>
                </a:solidFill>
                <a:latin typeface="Constantia" pitchFamily="18" charset="0"/>
              </a:rPr>
              <a:t>)</a:t>
            </a:r>
            <a:endParaRPr lang="en-US" sz="11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b="1" dirty="0" smtClean="0">
                <a:solidFill>
                  <a:prstClr val="black"/>
                </a:solidFill>
                <a:latin typeface="Constantia" pitchFamily="18" charset="0"/>
              </a:rPr>
              <a:t>Han Dynasty (c. 206 BCE – 220 CE) (</a:t>
            </a:r>
            <a:r>
              <a:rPr lang="en-US" sz="1100" b="1" dirty="0" smtClean="0">
                <a:solidFill>
                  <a:prstClr val="black"/>
                </a:solidFill>
                <a:latin typeface="Constantia" pitchFamily="18" charset="0"/>
              </a:rPr>
              <a:t>Han </a:t>
            </a:r>
            <a:r>
              <a:rPr lang="en-US" sz="1100" b="1" dirty="0" err="1" smtClean="0">
                <a:solidFill>
                  <a:prstClr val="black"/>
                </a:solidFill>
                <a:latin typeface="Constantia" pitchFamily="18" charset="0"/>
              </a:rPr>
              <a:t>Wudi</a:t>
            </a:r>
            <a:r>
              <a:rPr lang="en-US" sz="1100" b="1" dirty="0" smtClean="0">
                <a:solidFill>
                  <a:prstClr val="black"/>
                </a:solidFill>
                <a:latin typeface="Constantia" pitchFamily="18" charset="0"/>
              </a:rPr>
              <a:t>/ Wang </a:t>
            </a:r>
            <a:r>
              <a:rPr lang="en-US" sz="1100" b="1" dirty="0" err="1" smtClean="0">
                <a:solidFill>
                  <a:prstClr val="black"/>
                </a:solidFill>
                <a:latin typeface="Constantia" pitchFamily="18" charset="0"/>
              </a:rPr>
              <a:t>Mang</a:t>
            </a:r>
            <a:r>
              <a:rPr lang="en-US" sz="1100" b="1" dirty="0" smtClean="0">
                <a:solidFill>
                  <a:prstClr val="black"/>
                </a:solidFill>
                <a:latin typeface="Constantia" pitchFamily="18" charset="0"/>
              </a:rPr>
              <a:t>/ </a:t>
            </a:r>
            <a:r>
              <a:rPr lang="en-US" sz="1100" b="1" dirty="0" err="1" smtClean="0">
                <a:solidFill>
                  <a:prstClr val="black"/>
                </a:solidFill>
                <a:latin typeface="Constantia" pitchFamily="18" charset="0"/>
              </a:rPr>
              <a:t>Xiongnu</a:t>
            </a:r>
            <a:r>
              <a:rPr lang="en-US" sz="1100" b="1" dirty="0" smtClean="0">
                <a:solidFill>
                  <a:prstClr val="black"/>
                </a:solidFill>
                <a:latin typeface="Constantia" pitchFamily="18" charset="0"/>
              </a:rPr>
              <a:t>) silk</a:t>
            </a:r>
            <a:r>
              <a:rPr lang="en-US" sz="1000" b="1" dirty="0" smtClean="0">
                <a:solidFill>
                  <a:prstClr val="black"/>
                </a:solidFill>
                <a:latin typeface="Constantia" pitchFamily="18" charset="0"/>
              </a:rPr>
              <a:t>, paper, iron metallurgy</a:t>
            </a:r>
            <a:endParaRPr lang="en-US" b="1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South Asia:</a:t>
            </a:r>
          </a:p>
          <a:p>
            <a:pPr defTabSz="457200" eaLnBrk="1" hangingPunct="1"/>
            <a:endParaRPr lang="en-US" dirty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i="1" dirty="0" err="1" smtClean="0">
                <a:solidFill>
                  <a:prstClr val="black"/>
                </a:solidFill>
                <a:latin typeface="Constantia" pitchFamily="18" charset="0"/>
              </a:rPr>
              <a:t>Mauryan</a:t>
            </a:r>
            <a:r>
              <a:rPr lang="en-US" i="1" dirty="0" smtClean="0">
                <a:solidFill>
                  <a:prstClr val="black"/>
                </a:solidFill>
                <a:latin typeface="Constantia" pitchFamily="18" charset="0"/>
              </a:rPr>
              <a:t> Empire (c. 321 BCE – 185 BCE)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b="1" i="1" dirty="0" smtClean="0">
                <a:solidFill>
                  <a:prstClr val="black"/>
                </a:solidFill>
                <a:latin typeface="Constantia" pitchFamily="18" charset="0"/>
              </a:rPr>
              <a:t>Gupta Empire (c. 320 CE – 550 CE)</a:t>
            </a:r>
          </a:p>
          <a:p>
            <a:pPr defTabSz="457200" eaLnBrk="1" hangingPunct="1"/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					</a:t>
            </a:r>
            <a:r>
              <a:rPr lang="en-US" i="1" dirty="0" smtClean="0">
                <a:solidFill>
                  <a:prstClr val="black"/>
                </a:solidFill>
                <a:latin typeface="Constantia" pitchFamily="18" charset="0"/>
              </a:rPr>
              <a:t>(Classical Indian</a:t>
            </a:r>
            <a:endParaRPr lang="en-US" i="1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b="1" u="sng" dirty="0" smtClean="0">
                <a:solidFill>
                  <a:prstClr val="black"/>
                </a:solidFill>
                <a:latin typeface="Constantia" pitchFamily="18" charset="0"/>
              </a:rPr>
              <a:t>Mediterranean:	</a:t>
            </a: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i="1" dirty="0" smtClean="0">
                <a:solidFill>
                  <a:prstClr val="black"/>
                </a:solidFill>
                <a:latin typeface="Constantia" pitchFamily="18" charset="0"/>
              </a:rPr>
              <a:t>	Empires)</a:t>
            </a:r>
            <a:endParaRPr lang="en-US" b="1" i="1" u="sng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endParaRPr lang="en-US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Phoenician city states and their colonies (c. 1000 BCE – c. 200 BCE) (no military-TRADE in luxury goods)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Greek city states and their colonies (c. 600 BCE – c. 330 BCE)</a:t>
            </a:r>
            <a:r>
              <a:rPr lang="en-US" sz="1100" dirty="0" smtClean="0">
                <a:solidFill>
                  <a:prstClr val="black"/>
                </a:solidFill>
                <a:latin typeface="Constantia" pitchFamily="18" charset="0"/>
              </a:rPr>
              <a:t>( art/ literature/ plays/philosophy)</a:t>
            </a:r>
            <a:endParaRPr lang="en-US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Alexander’s Hellenistic Empires (c. 330 BCE – c. 30 BCE)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Roman Republic (c. 500 BCE – c. 30 BCE)(Julius Caesar)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b="1" dirty="0" smtClean="0">
                <a:solidFill>
                  <a:prstClr val="black"/>
                </a:solidFill>
                <a:latin typeface="Constantia" pitchFamily="18" charset="0"/>
              </a:rPr>
              <a:t>Roman Empire (c. 30 BCE – 476 CE) (Augustus Caesar)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dirty="0" smtClean="0">
                <a:solidFill>
                  <a:prstClr val="black"/>
                </a:solidFill>
                <a:latin typeface="Constantia" pitchFamily="18" charset="0"/>
              </a:rPr>
              <a:t>Byzantine Empire ( 476 CE – 1453 CE)</a:t>
            </a:r>
            <a:endParaRPr lang="en-US" dirty="0">
              <a:solidFill>
                <a:prstClr val="black"/>
              </a:solidFill>
              <a:latin typeface="Constantia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4231964" y="150167"/>
            <a:ext cx="4759636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II:  c. 600 BCE – 600 CE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622440" y="2575329"/>
            <a:ext cx="4369160" cy="206210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600" u="sng" dirty="0" smtClean="0">
                <a:solidFill>
                  <a:prstClr val="black"/>
                </a:solidFill>
                <a:latin typeface="Constantia"/>
                <a:cs typeface="Constantia"/>
              </a:rPr>
              <a:t>Mesoamerica:</a:t>
            </a:r>
          </a:p>
          <a:p>
            <a:pPr defTabSz="457200" eaLnBrk="1" hangingPunct="1"/>
            <a:endParaRPr lang="en-US" sz="1600" dirty="0" smtClean="0">
              <a:solidFill>
                <a:prstClr val="black"/>
              </a:solidFill>
              <a:latin typeface="Constantia"/>
              <a:cs typeface="Constantia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Teotihuacan city-state (c. 100 CE- 700 CE)</a:t>
            </a: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Mayan city-states (c. 250 CE – c. 900 CE)</a:t>
            </a:r>
          </a:p>
          <a:p>
            <a:pPr marL="285750" indent="-285750" defTabSz="457200" eaLnBrk="1" hangingPunct="1">
              <a:buFont typeface="Arial"/>
              <a:buChar char="•"/>
            </a:pPr>
            <a:endParaRPr lang="en-US" sz="1600" dirty="0">
              <a:solidFill>
                <a:prstClr val="black"/>
              </a:solidFill>
              <a:latin typeface="Constantia"/>
              <a:cs typeface="Constantia"/>
            </a:endParaRPr>
          </a:p>
          <a:p>
            <a:pPr defTabSz="457200" eaLnBrk="1" hangingPunct="1"/>
            <a:r>
              <a:rPr lang="en-US" sz="1600" u="sng" dirty="0" smtClean="0">
                <a:solidFill>
                  <a:prstClr val="black"/>
                </a:solidFill>
                <a:latin typeface="Constantia"/>
                <a:cs typeface="Constantia"/>
              </a:rPr>
              <a:t>Andean South America</a:t>
            </a:r>
          </a:p>
          <a:p>
            <a:pPr defTabSz="457200" eaLnBrk="1" hangingPunct="1"/>
            <a:endParaRPr lang="en-US" sz="1600" dirty="0">
              <a:solidFill>
                <a:prstClr val="black"/>
              </a:solidFill>
              <a:latin typeface="Constantia"/>
              <a:cs typeface="Constantia"/>
            </a:endParaRPr>
          </a:p>
          <a:p>
            <a:pPr marL="285750" indent="-285750" defTabSz="457200" eaLnBrk="1" hangingPunct="1">
              <a:buFont typeface="Arial"/>
              <a:buChar char="•"/>
            </a:pPr>
            <a:r>
              <a:rPr lang="en-US" sz="1600" dirty="0" err="1" smtClean="0">
                <a:solidFill>
                  <a:prstClr val="black"/>
                </a:solidFill>
                <a:latin typeface="Constantia"/>
                <a:cs typeface="Constantia"/>
              </a:rPr>
              <a:t>Moche</a:t>
            </a:r>
            <a:r>
              <a:rPr lang="en-US" sz="1600" dirty="0" smtClean="0">
                <a:solidFill>
                  <a:prstClr val="black"/>
                </a:solidFill>
                <a:latin typeface="Constantia"/>
                <a:cs typeface="Constantia"/>
              </a:rPr>
              <a:t> Empire (c. 100 CE- c. 800 CE)</a:t>
            </a:r>
            <a:endParaRPr lang="en-US" sz="1600" dirty="0">
              <a:solidFill>
                <a:prstClr val="black"/>
              </a:solidFill>
              <a:latin typeface="Constantia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09186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2399" y="965672"/>
            <a:ext cx="8839201" cy="575542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1600" u="sng" dirty="0" smtClean="0">
                <a:solidFill>
                  <a:prstClr val="black"/>
                </a:solidFill>
                <a:latin typeface="Constantia" pitchFamily="18" charset="0"/>
              </a:rPr>
              <a:t>Codifications of beliefs =</a:t>
            </a:r>
          </a:p>
          <a:p>
            <a:pPr defTabSz="457200" eaLnBrk="1" hangingPunct="1"/>
            <a:r>
              <a:rPr lang="en-US" sz="1600" u="sng" dirty="0" smtClean="0">
                <a:solidFill>
                  <a:prstClr val="black"/>
                </a:solidFill>
                <a:latin typeface="Constantia" pitchFamily="18" charset="0"/>
              </a:rPr>
              <a:t>Ethical code to live by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Diaspora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Sanskrit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Caste system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Manifestations of Brahma</a:t>
            </a:r>
          </a:p>
          <a:p>
            <a:pPr defTabSz="457200" eaLnBrk="1" hangingPunct="1"/>
            <a:endParaRPr lang="en-US" sz="16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Hinduism/ 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Buddhism</a:t>
            </a:r>
          </a:p>
          <a:p>
            <a:pPr defTabSz="457200" eaLnBrk="1" hangingPunct="1"/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Mauryan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Empire/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Ashoka</a:t>
            </a:r>
            <a:endParaRPr lang="en-US" sz="16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Theraveda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  vs Mahayana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Monasticism (w/ Christianity)</a:t>
            </a:r>
          </a:p>
          <a:p>
            <a:pPr defTabSz="457200" eaLnBrk="1" hangingPunct="1"/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Confucianism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Daoism</a:t>
            </a:r>
          </a:p>
          <a:p>
            <a:pPr defTabSz="457200" eaLnBrk="1" hangingPunct="1"/>
            <a:r>
              <a:rPr lang="en-US" sz="1600" i="1" dirty="0" smtClean="0">
                <a:solidFill>
                  <a:prstClr val="black"/>
                </a:solidFill>
                <a:latin typeface="Constantia" pitchFamily="18" charset="0"/>
              </a:rPr>
              <a:t>Judaism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/ Christianity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Greco-Roman philosophy = logic, reason</a:t>
            </a: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Ancestor  veneration = Africa, East Asia, Andean World, Mediterranean</a:t>
            </a:r>
          </a:p>
          <a:p>
            <a:pPr defTabSz="457200" eaLnBrk="1" hangingPunct="1"/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Artistic expression = Greek drama, Indian Epics</a:t>
            </a:r>
          </a:p>
          <a:p>
            <a:pPr defTabSz="457200" eaLnBrk="1" hangingPunct="1"/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States and Empires:	Phoenicia, Greek world, Rome, Hellenistic Empires</a:t>
            </a:r>
          </a:p>
          <a:p>
            <a:pPr defTabSz="457200" eaLnBrk="1" hangingPunct="1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	Teotihuacan, Maya, Andean-</a:t>
            </a:r>
            <a:r>
              <a:rPr lang="en-US" sz="1600" dirty="0" err="1" smtClean="0">
                <a:solidFill>
                  <a:prstClr val="black"/>
                </a:solidFill>
                <a:latin typeface="Constantia" pitchFamily="18" charset="0"/>
              </a:rPr>
              <a:t>Moche</a:t>
            </a:r>
            <a:endParaRPr lang="en-US" sz="16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defTabSz="457200" eaLnBrk="1" hangingPunct="1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	</a:t>
            </a:r>
            <a:r>
              <a:rPr lang="en-US" sz="1600" dirty="0" smtClean="0">
                <a:solidFill>
                  <a:prstClr val="black"/>
                </a:solidFill>
                <a:latin typeface="Constantia" pitchFamily="18" charset="0"/>
              </a:rPr>
              <a:t>	China/Persia/Rome/South Asia (rise and fall of classic empires)</a:t>
            </a:r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t="21579" r="9476" b="6332"/>
          <a:stretch>
            <a:fillRect/>
          </a:stretch>
        </p:blipFill>
        <p:spPr bwMode="auto">
          <a:xfrm>
            <a:off x="3810000" y="380999"/>
            <a:ext cx="5027612" cy="2674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934200" y="4267200"/>
            <a:ext cx="1579118" cy="1815882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Persepolis</a:t>
            </a:r>
          </a:p>
          <a:p>
            <a:pPr defTabSz="457200"/>
            <a:r>
              <a:rPr lang="en-US" sz="1600" dirty="0" err="1">
                <a:solidFill>
                  <a:prstClr val="black"/>
                </a:solidFill>
                <a:latin typeface="Constantia" pitchFamily="18" charset="0"/>
              </a:rPr>
              <a:t>Chang’an</a:t>
            </a:r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Athens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Carthage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Rome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Alexandria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Constantinople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285096" y="150167"/>
            <a:ext cx="4759636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/>
            <a:r>
              <a:rPr lang="en-US" sz="2400" b="1" dirty="0" smtClean="0">
                <a:solidFill>
                  <a:prstClr val="black"/>
                </a:solidFill>
                <a:latin typeface="Georgia" pitchFamily="18" charset="0"/>
              </a:rPr>
              <a:t>Unit II:  c. 600 BCE – 600 CE</a:t>
            </a:r>
            <a:endParaRPr lang="en-US" sz="2400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3720" y="3280067"/>
            <a:ext cx="1828800" cy="830997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600" dirty="0" err="1">
                <a:solidFill>
                  <a:prstClr val="black"/>
                </a:solidFill>
                <a:latin typeface="Constantia" pitchFamily="18" charset="0"/>
              </a:rPr>
              <a:t>Xiongnu</a:t>
            </a:r>
            <a:endParaRPr lang="en-US" sz="1600" dirty="0">
              <a:solidFill>
                <a:prstClr val="black"/>
              </a:solidFill>
              <a:latin typeface="Constantia" pitchFamily="18" charset="0"/>
            </a:endParaRP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White Huns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Germanic tribes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0" y="3429000"/>
            <a:ext cx="2987332" cy="1077218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Eurasian Silk Roads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Mediterranean sea lanes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Trans-Saharan caravan routes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Constantia" pitchFamily="18" charset="0"/>
              </a:rPr>
              <a:t>Indian Ocean sea lanes</a:t>
            </a:r>
          </a:p>
        </p:txBody>
      </p:sp>
    </p:spTree>
    <p:extLst>
      <p:ext uri="{BB962C8B-B14F-4D97-AF65-F5344CB8AC3E}">
        <p14:creationId xmlns:p14="http://schemas.microsoft.com/office/powerpoint/2010/main" val="419248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1743</Words>
  <Application>Microsoft Office PowerPoint</Application>
  <PresentationFormat>On-screen Show (4:3)</PresentationFormat>
  <Paragraphs>343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Constantia</vt:lpstr>
      <vt:lpstr>Georgia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Eysden, Lisa</dc:creator>
  <cp:lastModifiedBy>Van Eysden, Lisa</cp:lastModifiedBy>
  <cp:revision>1</cp:revision>
  <dcterms:created xsi:type="dcterms:W3CDTF">2019-05-09T12:01:59Z</dcterms:created>
  <dcterms:modified xsi:type="dcterms:W3CDTF">2019-05-09T12:08:09Z</dcterms:modified>
</cp:coreProperties>
</file>