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54" autoAdjust="0"/>
  </p:normalViewPr>
  <p:slideViewPr>
    <p:cSldViewPr snapToGrid="0">
      <p:cViewPr varScale="1">
        <p:scale>
          <a:sx n="55" d="100"/>
          <a:sy n="55" d="100"/>
        </p:scale>
        <p:origin x="10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65B2E-66CF-4140-94B6-9505AE2DCBC5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DB344-2677-4EB3-A004-482BB4C17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4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B344-2677-4EB3-A004-482BB4C176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show image 1 and divide until we’ve honed in on the section</a:t>
            </a:r>
          </a:p>
          <a:p>
            <a:r>
              <a:rPr lang="en-US" dirty="0"/>
              <a:t>Second, show Mediterranean map and hone in</a:t>
            </a:r>
          </a:p>
          <a:p>
            <a:r>
              <a:rPr lang="en-US" dirty="0"/>
              <a:t>Then, pull up Google Earth and do a search on the globe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B344-2677-4EB3-A004-482BB4C176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38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A: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mountainous terrain makes farming difficult so both agriculture and seafood and trade are important</a:t>
            </a:r>
          </a:p>
          <a:p>
            <a:pPr marL="171450" indent="-171450">
              <a:buFontTx/>
              <a:buChar char="-"/>
            </a:pPr>
            <a:r>
              <a:rPr lang="en-US" dirty="0"/>
              <a:t>Much travelling by water, so likely ship experts</a:t>
            </a:r>
          </a:p>
          <a:p>
            <a:pPr marL="171450" indent="-171450">
              <a:buFontTx/>
              <a:buChar char="-"/>
            </a:pPr>
            <a:r>
              <a:rPr lang="en-US" dirty="0"/>
              <a:t>Localized groups in individual areas. Relatively independent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B344-2677-4EB3-A004-482BB4C176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5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575F-82BB-48E6-A187-60640719A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903B6-697A-46BD-90A1-A12459E46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57C18-4227-43A0-992C-EB7C0E3D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E15C5-9777-488B-990F-1309A52E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4ED01-7EA8-41D3-AF11-70184368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0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52AED-3F62-4799-B5DB-120C945E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D2923-D8CF-45C4-947F-ADA11F7AA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91300-06DA-42AC-9106-56A9756B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45D44-8E42-42C7-A1E9-3808DDDA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1D416-E896-4EE8-8E98-43F25FCC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844A70-AC47-4FB4-BC09-90C5DAE0A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1C372-FA5E-48A5-B87D-CCD572BE9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F1662-164E-4065-8BCB-F91485DE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5DD7E-EAA1-4B1E-AAF5-5DF74F1B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76036-A631-4846-BC77-BDCBEFE1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C2D0-83AE-44A6-8B36-C2164C7D0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A8B93-FFBE-47BF-89F4-575F0BADA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C4B4-123B-4AA4-A35A-43BE4245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29D5C-DE35-4C67-85E7-F8D27668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01E41-1ED5-4428-B462-8032B240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9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2791-0B68-4E1D-8103-B73E6908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B980D-D18E-4A3C-9A50-EA3FBA463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E8D8B-08A4-4E34-B21C-406AC259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2FC49-0E57-4D17-B996-57F4FEDC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BCA34-F7B6-4D11-BA94-3DCC63D2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1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D0D3-ED6C-4F44-8B00-4DB46AA5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7316-8721-46F1-92A9-62F71A3B5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7799E-AE51-4CC0-9ED0-833AF44A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6F03F-A7E5-417E-9B8D-7AC5B98A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C0D9D-DD09-469D-8A9C-C33B59D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B28B4-34A4-4312-B1A3-AFC120B3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8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14D6-A3C0-48B1-9057-8B1F5B4A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B1F3-4097-4963-8114-3F2E06A0B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D1136-AA4E-456A-AF34-9A8F069C9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F1352-8C6E-4669-805A-C570CB0C9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9167EE-40A2-4BBE-AC12-DB33EDC3F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8096C9-E13E-4566-A4BA-A4E7702B2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86CDE-ADBC-4165-BBF5-8B4BC775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E71A1F-7B4A-4299-8F8B-CE73C2A2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18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F790-401F-41A3-BA03-DC37E117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42E92-1E70-4715-A7BE-6F63D2B9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B4D96-54DC-48F4-A478-FAF29675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1F34B-5CD1-4818-9183-7ABAFF5D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70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C2726-7026-4FBD-93A5-8EDD566F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A0AD3-1CBA-4EFC-A637-7404578F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98D95-1C28-4D66-8592-BCA64140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2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08B76-F9A8-49CE-821F-E2BA34FC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2F15-EEBD-432D-A44C-B90A77B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438F6-27F3-4B6C-B130-8B06EB6BB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AB74D-D04C-4453-B954-6539BA791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A7F4B-F7FA-4CEB-97F0-163658B5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89DCB-578F-4CEA-9E52-3576D033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3DC8-FB8F-4982-86C9-345EAB41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FBEEED-E52B-441D-99A0-81D733453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63B84-3667-4C0C-9A9E-A02642724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03481-5466-4076-90AF-15C37179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3FF41-1E33-45B1-BE10-5FDED503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F3C6A-CC30-4C3F-9AC8-0C942E1A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0AF3B1-D8DC-49DC-B8A4-1FDE6E4A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DDB17-3E64-4723-B7B2-7B862DDE8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ACDAE-94E8-41F4-8F45-76257EF5C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E7D2A-A401-417D-867A-052BF0F87B9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4D45-14A8-47F5-B875-CD9251AB9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7B73E-6E32-4F09-8428-119FFB61D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E4C17-D76D-41CA-808D-0AEB595F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EDC59-95AF-4B4F-9FA6-97D5D951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F907F-C693-4223-924C-B5B6C0BC6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427" y="1789765"/>
            <a:ext cx="5224041" cy="1241325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Ancient Greece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F50FF-27E1-40B8-B02E-6934E9EBA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4633" y="3200399"/>
            <a:ext cx="3765630" cy="1655762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World History w/ Mr. Ng</a:t>
            </a:r>
          </a:p>
          <a:p>
            <a:r>
              <a:rPr lang="en-US" dirty="0">
                <a:highlight>
                  <a:srgbClr val="FFFF00"/>
                </a:highlight>
              </a:rPr>
              <a:t>2018-2019</a:t>
            </a:r>
          </a:p>
        </p:txBody>
      </p:sp>
    </p:spTree>
    <p:extLst>
      <p:ext uri="{BB962C8B-B14F-4D97-AF65-F5344CB8AC3E}">
        <p14:creationId xmlns:p14="http://schemas.microsoft.com/office/powerpoint/2010/main" val="3029236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0141-D188-4337-A528-6DA524AF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412"/>
          </a:xfrm>
        </p:spPr>
        <p:txBody>
          <a:bodyPr>
            <a:normAutofit fontScale="90000"/>
          </a:bodyPr>
          <a:lstStyle/>
          <a:p>
            <a:r>
              <a:rPr lang="en-US" dirty="0"/>
              <a:t>It may be beneficial for you to write these down…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FB102B-AC90-4FF5-B43B-24F1A3478D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679514"/>
              </p:ext>
            </p:extLst>
          </p:nvPr>
        </p:nvGraphicFramePr>
        <p:xfrm>
          <a:off x="220707" y="1535271"/>
          <a:ext cx="3078077" cy="493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077">
                  <a:extLst>
                    <a:ext uri="{9D8B030D-6E8A-4147-A177-3AD203B41FA5}">
                      <a16:colId xmlns:a16="http://schemas.microsoft.com/office/drawing/2014/main" val="1228594318"/>
                    </a:ext>
                  </a:extLst>
                </a:gridCol>
              </a:tblGrid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Vocabulary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75476"/>
                  </a:ext>
                </a:extLst>
              </a:tr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Myceneans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659392"/>
                  </a:ext>
                </a:extLst>
              </a:tr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Minoans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790350"/>
                  </a:ext>
                </a:extLst>
              </a:tr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Pantheon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940540"/>
                  </a:ext>
                </a:extLst>
              </a:tr>
              <a:tr h="987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Aegean Sea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6352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58157E-D441-466A-BCCB-81EDD48F0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319480"/>
              </p:ext>
            </p:extLst>
          </p:nvPr>
        </p:nvGraphicFramePr>
        <p:xfrm>
          <a:off x="3524884" y="1661225"/>
          <a:ext cx="8362315" cy="468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2315">
                  <a:extLst>
                    <a:ext uri="{9D8B030D-6E8A-4147-A177-3AD203B41FA5}">
                      <a16:colId xmlns:a16="http://schemas.microsoft.com/office/drawing/2014/main" val="1067102012"/>
                    </a:ext>
                  </a:extLst>
                </a:gridCol>
              </a:tblGrid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Questions to Consider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10474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Describe 2 traits about Greece’s geography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524073"/>
                  </a:ext>
                </a:extLst>
              </a:tr>
              <a:tr h="11949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What does Greece’s geography tell us about the people?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584377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Who were the early settlers of Greece?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168987"/>
                  </a:ext>
                </a:extLst>
              </a:tr>
              <a:tr h="8731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What is the Greek Pantheon?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511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28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5FC4-8638-4788-8D84-7C2F0C32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in the world is Greece?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B22FC6D-EFB4-4C9F-B734-84037B8F6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7481" y="1729411"/>
            <a:ext cx="4737037" cy="4763464"/>
          </a:xfrm>
        </p:spPr>
      </p:pic>
      <p:pic>
        <p:nvPicPr>
          <p:cNvPr id="16" name="Picture 15" descr="A close up of a map&#10;&#10;Description generated with high confidence">
            <a:extLst>
              <a:ext uri="{FF2B5EF4-FFF2-40B4-BE49-F238E27FC236}">
                <a16:creationId xmlns:a16="http://schemas.microsoft.com/office/drawing/2014/main" id="{68158A9C-53B4-44B5-A1E3-D4017DAF8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close up of a map&#10;&#10;Description generated with high confidence">
            <a:extLst>
              <a:ext uri="{FF2B5EF4-FFF2-40B4-BE49-F238E27FC236}">
                <a16:creationId xmlns:a16="http://schemas.microsoft.com/office/drawing/2014/main" id="{E281E44B-87CD-4C44-9B49-D4E7307D5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"/>
            <a:ext cx="1218925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A338-437B-415F-9815-7B7F03AA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67017" cy="931240"/>
          </a:xfrm>
        </p:spPr>
        <p:txBody>
          <a:bodyPr/>
          <a:lstStyle/>
          <a:p>
            <a:r>
              <a:rPr lang="en-US" dirty="0"/>
              <a:t>Greece: General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52DD6-37EC-4FB7-BF7F-200A68893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34" y="1296366"/>
            <a:ext cx="5967017" cy="5550662"/>
          </a:xfrm>
        </p:spPr>
        <p:txBody>
          <a:bodyPr>
            <a:normAutofit/>
          </a:bodyPr>
          <a:lstStyle/>
          <a:p>
            <a:r>
              <a:rPr lang="en-US" dirty="0"/>
              <a:t>Greece is on the eastern </a:t>
            </a:r>
            <a:r>
              <a:rPr lang="en-US" dirty="0">
                <a:solidFill>
                  <a:srgbClr val="FF0000"/>
                </a:solidFill>
              </a:rPr>
              <a:t>Mediterranean Sea</a:t>
            </a:r>
          </a:p>
          <a:p>
            <a:pPr lvl="1"/>
            <a:r>
              <a:rPr lang="en-US" dirty="0"/>
              <a:t>The body of water associated to it is called the </a:t>
            </a:r>
            <a:r>
              <a:rPr lang="en-US" dirty="0">
                <a:solidFill>
                  <a:srgbClr val="FF0000"/>
                </a:solidFill>
              </a:rPr>
              <a:t>Aegean Sea</a:t>
            </a:r>
          </a:p>
          <a:p>
            <a:r>
              <a:rPr lang="en-US" dirty="0"/>
              <a:t>Greece is known for its </a:t>
            </a:r>
            <a:r>
              <a:rPr lang="en-US" dirty="0">
                <a:solidFill>
                  <a:srgbClr val="FF0000"/>
                </a:solidFill>
              </a:rPr>
              <a:t>many islands</a:t>
            </a:r>
          </a:p>
          <a:p>
            <a:pPr lvl="1"/>
            <a:r>
              <a:rPr lang="en-US" dirty="0"/>
              <a:t>1000-6000 islands</a:t>
            </a:r>
          </a:p>
          <a:p>
            <a:r>
              <a:rPr lang="en-US" dirty="0"/>
              <a:t>Greece is generally </a:t>
            </a:r>
            <a:r>
              <a:rPr lang="en-US" dirty="0">
                <a:solidFill>
                  <a:srgbClr val="FF0000"/>
                </a:solidFill>
              </a:rPr>
              <a:t>very mountainous</a:t>
            </a:r>
          </a:p>
          <a:p>
            <a:pPr lvl="1"/>
            <a:r>
              <a:rPr lang="en-US" dirty="0"/>
              <a:t>It’s about 80% of Greece’s landscape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Q:</a:t>
            </a:r>
            <a:r>
              <a:rPr lang="en-US" dirty="0"/>
              <a:t> From this geographic analysis, what assumptions do you have about Greece and Greek peoples (lifestyle, diet, movement, communication)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93A8B-CC4A-488A-BFA2-C3AA567A7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17" y="0"/>
            <a:ext cx="5386086" cy="4039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AAD92-F0BC-47FF-97F1-314579354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751" y="2019782"/>
            <a:ext cx="5663249" cy="48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2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0481C-F2AB-41C7-9718-76A5F967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423" y="121535"/>
            <a:ext cx="6793375" cy="1325563"/>
          </a:xfrm>
        </p:spPr>
        <p:txBody>
          <a:bodyPr/>
          <a:lstStyle/>
          <a:p>
            <a:r>
              <a:rPr lang="en-US" dirty="0"/>
              <a:t>Greece: Early Peoples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F57BB-7FF9-4B8D-9D29-70E6D735A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423" y="1261642"/>
            <a:ext cx="7631577" cy="5596358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Two early civilizations of Greece were called the </a:t>
            </a:r>
            <a:r>
              <a:rPr lang="en-US" sz="3600" dirty="0">
                <a:solidFill>
                  <a:srgbClr val="FF0000"/>
                </a:solidFill>
              </a:rPr>
              <a:t>Minoans</a:t>
            </a:r>
            <a:r>
              <a:rPr lang="en-US" sz="3600" dirty="0"/>
              <a:t> and the </a:t>
            </a:r>
            <a:r>
              <a:rPr lang="en-US" sz="3600" dirty="0">
                <a:solidFill>
                  <a:srgbClr val="FF0000"/>
                </a:solidFill>
              </a:rPr>
              <a:t>Myceneans</a:t>
            </a:r>
          </a:p>
          <a:p>
            <a:pPr lvl="1"/>
            <a:r>
              <a:rPr lang="en-US" sz="3200" dirty="0"/>
              <a:t>The Minoans lived on the big island of Crete from 3000-1100BCE and had a developed culture (art, stories, writing)</a:t>
            </a:r>
          </a:p>
          <a:p>
            <a:pPr lvl="2"/>
            <a:r>
              <a:rPr lang="en-US" sz="2800" dirty="0"/>
              <a:t>Famous myth of a creature who lived underneath King Minos’ palace; a creature with a man’s body and a bull’s head</a:t>
            </a:r>
          </a:p>
          <a:p>
            <a:pPr lvl="1"/>
            <a:r>
              <a:rPr lang="en-US" sz="3200" dirty="0"/>
              <a:t>The </a:t>
            </a:r>
            <a:r>
              <a:rPr lang="en-US" sz="3200" dirty="0" err="1"/>
              <a:t>Myceaneans</a:t>
            </a:r>
            <a:r>
              <a:rPr lang="en-US" sz="3200" dirty="0"/>
              <a:t> conquered the Minoans in 1400BCE from northern Greece and adopted much of Minoan culture</a:t>
            </a:r>
          </a:p>
          <a:p>
            <a:r>
              <a:rPr lang="en-US" sz="3600" dirty="0"/>
              <a:t>Much of Greek culture derives from the Minoans and </a:t>
            </a:r>
            <a:r>
              <a:rPr lang="en-US" sz="3600" dirty="0" err="1"/>
              <a:t>Myceaneans</a:t>
            </a:r>
            <a:endParaRPr lang="en-US" sz="3600" dirty="0"/>
          </a:p>
          <a:p>
            <a:endParaRPr lang="en-US" dirty="0"/>
          </a:p>
        </p:txBody>
      </p:sp>
      <p:pic>
        <p:nvPicPr>
          <p:cNvPr id="2050" name="Picture 2" descr="Image result for minoans and mycenaeans">
            <a:extLst>
              <a:ext uri="{FF2B5EF4-FFF2-40B4-BE49-F238E27FC236}">
                <a16:creationId xmlns:a16="http://schemas.microsoft.com/office/drawing/2014/main" id="{F9DB9F9E-19F2-48F1-8E6B-5E432B7D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50828" cy="40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1063D-E660-4EBD-B76D-AF40AE91F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4251"/>
            <a:ext cx="4450828" cy="496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0E1B1-F742-46B4-B83B-BD6D5FD6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49"/>
            <a:ext cx="6769355" cy="1325563"/>
          </a:xfrm>
        </p:spPr>
        <p:txBody>
          <a:bodyPr/>
          <a:lstStyle/>
          <a:p>
            <a:r>
              <a:rPr lang="en-US" dirty="0"/>
              <a:t>The Greek Gods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B595C-0440-4E29-98BF-C4FE5B1F0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5" y="1122744"/>
            <a:ext cx="6956385" cy="5370132"/>
          </a:xfrm>
        </p:spPr>
        <p:txBody>
          <a:bodyPr>
            <a:noAutofit/>
          </a:bodyPr>
          <a:lstStyle/>
          <a:p>
            <a:r>
              <a:rPr lang="en-US" sz="3600" dirty="0"/>
              <a:t>The Greek people believed in a </a:t>
            </a:r>
            <a:r>
              <a:rPr lang="en-US" sz="3600" dirty="0">
                <a:solidFill>
                  <a:srgbClr val="FF0000"/>
                </a:solidFill>
              </a:rPr>
              <a:t>Pantheon</a:t>
            </a:r>
            <a:r>
              <a:rPr lang="en-US" sz="3600" dirty="0"/>
              <a:t> of Gods ( who lived on the top of Mount Olympus</a:t>
            </a:r>
          </a:p>
          <a:p>
            <a:pPr lvl="1"/>
            <a:r>
              <a:rPr lang="en-US" sz="3200" dirty="0"/>
              <a:t>These Gods overthrew the creator Gods (Titans) and controlled different things (nature, luck, life/death, seas, etc.)</a:t>
            </a:r>
          </a:p>
          <a:p>
            <a:pPr lvl="1"/>
            <a:r>
              <a:rPr lang="en-US" sz="3200" dirty="0"/>
              <a:t>Unlike many other religions, the Greek Gods are often involved in the lives of humans and are themselves human-like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499BD-9C94-4FC2-8CFF-15F2A406B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555" y="0"/>
            <a:ext cx="4584445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96C07-376E-4FC7-AB34-E83B9478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095" y="1617202"/>
            <a:ext cx="4159363" cy="52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628A-853D-4B60-80FC-6CCA80E3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>
            <a:normAutofit/>
          </a:bodyPr>
          <a:lstStyle/>
          <a:p>
            <a:r>
              <a:rPr lang="en-US" dirty="0"/>
              <a:t>Your Homework – Greek Character Posters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DB0D3-7843-4F83-932C-9A8348A8A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98785"/>
            <a:ext cx="10515600" cy="341453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Create a poster on A4 paper and include the following information:</a:t>
            </a:r>
          </a:p>
          <a:p>
            <a:pPr lvl="1"/>
            <a:r>
              <a:rPr lang="en-US" sz="2800" dirty="0"/>
              <a:t>Name of Greek Mythical Character</a:t>
            </a:r>
          </a:p>
          <a:p>
            <a:pPr lvl="1"/>
            <a:r>
              <a:rPr lang="en-US" sz="2800" dirty="0"/>
              <a:t>List their Power(s) (God of…)</a:t>
            </a:r>
          </a:p>
          <a:p>
            <a:pPr lvl="1"/>
            <a:r>
              <a:rPr lang="en-US" sz="2800" dirty="0"/>
              <a:t>Relatives (Who’s their father/mother, brother(s)/sister(s))</a:t>
            </a:r>
          </a:p>
          <a:p>
            <a:pPr lvl="1"/>
            <a:r>
              <a:rPr lang="en-US" sz="2800" dirty="0"/>
              <a:t>Symbol or Picture of character</a:t>
            </a:r>
          </a:p>
          <a:p>
            <a:r>
              <a:rPr lang="en-US" sz="3200" dirty="0"/>
              <a:t>Use Encyclopedia Britannica for information. Nothing else!</a:t>
            </a:r>
          </a:p>
          <a:p>
            <a:r>
              <a:rPr lang="en-US" sz="3200" dirty="0"/>
              <a:t>Use Color!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C87B4A-8F4B-409F-83D5-A08F58A22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607433"/>
              </p:ext>
            </p:extLst>
          </p:nvPr>
        </p:nvGraphicFramePr>
        <p:xfrm>
          <a:off x="682906" y="1134320"/>
          <a:ext cx="10833904" cy="2072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8476">
                  <a:extLst>
                    <a:ext uri="{9D8B030D-6E8A-4147-A177-3AD203B41FA5}">
                      <a16:colId xmlns:a16="http://schemas.microsoft.com/office/drawing/2014/main" val="1206675639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1833929422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3211379043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3152689448"/>
                    </a:ext>
                  </a:extLst>
                </a:gridCol>
              </a:tblGrid>
              <a:tr h="4581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Artemis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Hercules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Hades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Zeus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9654485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Nike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Hypnos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Demeter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511905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Hermes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Aphrodite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Poseidon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7500999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Hades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Hephaestus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Athena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2332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937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445</Words>
  <Application>Microsoft Office PowerPoint</Application>
  <PresentationFormat>Widescreen</PresentationFormat>
  <Paragraphs>67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Ancient Greece</vt:lpstr>
      <vt:lpstr>It may be beneficial for you to write these down…</vt:lpstr>
      <vt:lpstr>Where in the world is Greece?</vt:lpstr>
      <vt:lpstr>Greece: General Info</vt:lpstr>
      <vt:lpstr>Greece: Early Peoples</vt:lpstr>
      <vt:lpstr>The Greek Gods</vt:lpstr>
      <vt:lpstr>Your Homework – Greek Character Posters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Greece</dc:title>
  <dc:creator>Johnny Ng</dc:creator>
  <cp:lastModifiedBy>Johnny Ng</cp:lastModifiedBy>
  <cp:revision>26</cp:revision>
  <dcterms:created xsi:type="dcterms:W3CDTF">2018-10-06T00:54:50Z</dcterms:created>
  <dcterms:modified xsi:type="dcterms:W3CDTF">2018-10-08T01:53:32Z</dcterms:modified>
</cp:coreProperties>
</file>